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86" r:id="rId5"/>
    <p:sldId id="261" r:id="rId6"/>
    <p:sldId id="288" r:id="rId7"/>
    <p:sldId id="262" r:id="rId8"/>
    <p:sldId id="263" r:id="rId9"/>
    <p:sldId id="265" r:id="rId10"/>
    <p:sldId id="266" r:id="rId11"/>
    <p:sldId id="269" r:id="rId12"/>
    <p:sldId id="270" r:id="rId13"/>
    <p:sldId id="271" r:id="rId14"/>
    <p:sldId id="272" r:id="rId15"/>
    <p:sldId id="273" r:id="rId16"/>
    <p:sldId id="281" r:id="rId17"/>
    <p:sldId id="274" r:id="rId18"/>
    <p:sldId id="275" r:id="rId19"/>
    <p:sldId id="287" r:id="rId20"/>
    <p:sldId id="289" r:id="rId21"/>
    <p:sldId id="284" r:id="rId22"/>
    <p:sldId id="278" r:id="rId23"/>
    <p:sldId id="290" r:id="rId24"/>
    <p:sldId id="280" r:id="rId25"/>
    <p:sldId id="291" r:id="rId26"/>
  </p:sldIdLst>
  <p:sldSz cx="12192000" cy="6858000"/>
  <p:notesSz cx="6858000" cy="9144000"/>
  <p:embeddedFontLst>
    <p:embeddedFont>
      <p:font typeface="Open Sans" panose="020B0606030504020204" pitchFamily="34" charset="0"/>
      <p:regular r:id="rId28"/>
      <p:bold r:id="rId29"/>
      <p:italic r:id="rId30"/>
      <p:boldItalic r:id="rId31"/>
    </p:embeddedFont>
    <p:embeddedFont>
      <p:font typeface="Quattrocento Sans" panose="020B05020500000200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0"/>
    <p:restoredTop sz="94694"/>
  </p:normalViewPr>
  <p:slideViewPr>
    <p:cSldViewPr snapToGrid="0">
      <p:cViewPr varScale="1">
        <p:scale>
          <a:sx n="117" d="100"/>
          <a:sy n="117" d="100"/>
        </p:scale>
        <p:origin x="736"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9" name="Google Shape;48;p1"/>
          <p:cNvPicPr preferRelativeResize="0"/>
          <p:nvPr/>
        </p:nvPicPr>
        <p:blipFill>
          <a:blip r:embed="rId3"/>
          <a:srcRect/>
          <a:stretch/>
        </p:blipFill>
        <p:spPr>
          <a:xfrm>
            <a:off x="0" y="805"/>
            <a:ext cx="12321681" cy="6966179"/>
          </a:xfrm>
          <a:prstGeom prst="rect">
            <a:avLst/>
          </a:prstGeom>
          <a:noFill/>
          <a:ln>
            <a:noFill/>
          </a:ln>
        </p:spPr>
      </p:pic>
      <p:sp>
        <p:nvSpPr>
          <p:cNvPr id="3" name="Google Shape;49;p1">
            <a:extLst>
              <a:ext uri="{FF2B5EF4-FFF2-40B4-BE49-F238E27FC236}">
                <a16:creationId xmlns:a16="http://schemas.microsoft.com/office/drawing/2014/main" id="{B2FB0301-7ADC-05CE-08FC-AC0BB8F149F0}"/>
              </a:ext>
            </a:extLst>
          </p:cNvPr>
          <p:cNvSpPr txBox="1"/>
          <p:nvPr/>
        </p:nvSpPr>
        <p:spPr>
          <a:xfrm>
            <a:off x="356663" y="6020553"/>
            <a:ext cx="4217985"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3:  </a:t>
            </a:r>
            <a:r>
              <a:rPr lang="en-US" sz="2800" b="1" baseline="30000" dirty="0">
                <a:solidFill>
                  <a:schemeClr val="dk1"/>
                </a:solidFill>
              </a:rPr>
              <a:t>SEPTEMBER</a:t>
            </a:r>
            <a:r>
              <a:rPr lang="en-US" sz="2800" b="1" i="0" u="none" strike="noStrike" cap="none" baseline="30000" dirty="0">
                <a:solidFill>
                  <a:schemeClr val="dk1"/>
                </a:solidFill>
                <a:latin typeface="Arial"/>
                <a:ea typeface="Arial"/>
                <a:cs typeface="Arial"/>
                <a:sym typeface="Arial"/>
              </a:rPr>
              <a:t> 21</a:t>
            </a:r>
            <a:endParaRPr lang="en-US"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936171" y="902305"/>
            <a:ext cx="10341429" cy="5262939"/>
          </a:xfrm>
          <a:prstGeom prst="rect">
            <a:avLst/>
          </a:prstGeom>
          <a:noFill/>
          <a:ln>
            <a:noFill/>
          </a:ln>
        </p:spPr>
        <p:txBody>
          <a:bodyPr spcFirstLastPara="1" wrap="square" lIns="91425" tIns="45700" rIns="91425" bIns="45700" anchor="t" anchorCtr="0">
            <a:spAutoFit/>
          </a:bodyPr>
          <a:lstStyle/>
          <a:p>
            <a:pPr algn="ctr"/>
            <a:r>
              <a:rPr lang="en-US" sz="2800" b="1" dirty="0">
                <a:effectLst/>
                <a:latin typeface="Arial" panose="020B0604020202020204" pitchFamily="34" charset="0"/>
              </a:rPr>
              <a:t>2 Chronicles 34:15-22, 26-27</a:t>
            </a:r>
            <a:endParaRPr lang="en-US" sz="2800" dirty="0">
              <a:effectLst/>
              <a:latin typeface="Arial" panose="020B0604020202020204" pitchFamily="34" charset="0"/>
            </a:endParaRPr>
          </a:p>
          <a:p>
            <a:pPr algn="just"/>
            <a:r>
              <a:rPr lang="en-US" sz="2800" dirty="0">
                <a:effectLst/>
                <a:latin typeface="Arial" panose="020B0604020202020204" pitchFamily="34" charset="0"/>
              </a:rPr>
              <a:t>Josiah, Amon’s son and Manasseh’s grandson, unlike his fathers, did what was right in God’s eyes (2 Kings 22:1). He sought God. During the eighteenth year of his reign, he ordered restoration of the temple. Israel’s unfaithfulness to the covenant, often led by idolatrous kings, resulted in neglect of the temple. Funds were raised for materials placed in the temple such as timber and stone to repair roofs and wall openings. According to 2 Chronicles 34:11, the carpenters and the builders received these monies to purchase whatever was needed to repair the temple. Sometime during the repair work, Hilkiah found the Book of the Law.</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Julia A. J. Foote, a former enslaved person whose father bought her freedom, was born in Schenectady, New York. Her belief in God and worship began early in life. She wanted to read the Bible; however, because of his limited education, her father could not teach her to read. Julia’ great desire to read the Bible resulted in her, at the age of ten, moving in with the Prime family as an indentured servant. While living with the Prime family, Julia’s was able to attend school.</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677656"/>
          </a:xfrm>
          <a:prstGeom prst="rect">
            <a:avLst/>
          </a:prstGeom>
          <a:noFill/>
        </p:spPr>
        <p:txBody>
          <a:bodyPr wrap="square" rtlCol="0">
            <a:spAutoFit/>
          </a:bodyPr>
          <a:lstStyle/>
          <a:p>
            <a:pPr algn="just"/>
            <a:r>
              <a:rPr lang="en-US" sz="2800" dirty="0">
                <a:effectLst/>
                <a:latin typeface="Arial" panose="020B0604020202020204" pitchFamily="34" charset="0"/>
              </a:rPr>
              <a:t>James Rucker, a native of Monterey County, California, co-founded two activist groups: Color of Change</a:t>
            </a:r>
            <a:r>
              <a:rPr lang="en-US" sz="2800" b="1" dirty="0">
                <a:effectLst/>
                <a:latin typeface="Arial" panose="020B0604020202020204" pitchFamily="34" charset="0"/>
              </a:rPr>
              <a:t> and </a:t>
            </a:r>
            <a:r>
              <a:rPr lang="en-US" sz="2800" dirty="0">
                <a:effectLst/>
                <a:latin typeface="Arial" panose="020B0604020202020204" pitchFamily="34" charset="0"/>
              </a:rPr>
              <a:t>Citizen Engagement Lab. He attended Stanford University for two years. Rucker served as a grassroots director for Move On. In that position he strongly dissuaded President George W. Bush from using racist means to win the 2004 election.</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539430"/>
          </a:xfrm>
          <a:prstGeom prst="rect">
            <a:avLst/>
          </a:prstGeom>
          <a:noFill/>
        </p:spPr>
        <p:txBody>
          <a:bodyPr wrap="square" rtlCol="0">
            <a:spAutoFit/>
          </a:bodyPr>
          <a:lstStyle/>
          <a:p>
            <a:pPr algn="just"/>
            <a:r>
              <a:rPr lang="en-US" sz="2800" dirty="0">
                <a:effectLst/>
                <a:latin typeface="Arial" panose="020B0604020202020204" pitchFamily="34" charset="0"/>
              </a:rPr>
              <a:t>Age does not determine a person’s commitment to following God. And age does not decide if a person can lead others in worship and spiritual revival. To quote the Lord in Jeremiah’s call, “Do</a:t>
            </a:r>
            <a:r>
              <a:rPr lang="en-US" sz="2800" b="1" dirty="0">
                <a:effectLst/>
                <a:latin typeface="Arial" panose="020B0604020202020204" pitchFamily="34" charset="0"/>
              </a:rPr>
              <a:t> </a:t>
            </a:r>
            <a:r>
              <a:rPr lang="en-US" sz="2800" dirty="0">
                <a:effectLst/>
                <a:latin typeface="Arial" panose="020B0604020202020204" pitchFamily="34" charset="0"/>
              </a:rPr>
              <a:t>not say, ‘I am a youth,’ because everywhere I send you, you shall go, And all that I command you, you shall speak”</a:t>
            </a:r>
            <a:r>
              <a:rPr lang="en-US" sz="2800" b="1" dirty="0">
                <a:effectLst/>
                <a:latin typeface="Arial" panose="020B0604020202020204" pitchFamily="34" charset="0"/>
              </a:rPr>
              <a:t> </a:t>
            </a:r>
            <a:r>
              <a:rPr lang="en-US" sz="2800" dirty="0">
                <a:effectLst/>
                <a:latin typeface="Arial" panose="020B0604020202020204" pitchFamily="34" charset="0"/>
              </a:rPr>
              <a:t>(Jeremiah 1:7). Josiah gives an example that God calls whoever is needed whenever that person is needed – and that is not age dependent.</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973780"/>
            <a:ext cx="10559143" cy="1384954"/>
          </a:xfrm>
          <a:prstGeom prst="rect">
            <a:avLst/>
          </a:prstGeom>
          <a:noFill/>
          <a:ln>
            <a:noFill/>
          </a:ln>
        </p:spPr>
        <p:txBody>
          <a:bodyPr spcFirstLastPara="1" wrap="square" lIns="91425" tIns="45700" rIns="91425" bIns="45700" anchor="t" anchorCtr="0">
            <a:spAutoFit/>
          </a:bodyPr>
          <a:lstStyle/>
          <a:p>
            <a:pPr marL="466725" indent="-466725" algn="just"/>
            <a:r>
              <a:rPr lang="en-US" sz="2800" dirty="0"/>
              <a:t>1.	</a:t>
            </a:r>
            <a:r>
              <a:rPr lang="en-US" sz="2800" dirty="0">
                <a:effectLst/>
                <a:latin typeface="Arial" panose="020B0604020202020204" pitchFamily="34" charset="0"/>
              </a:rPr>
              <a:t>In this age of electronics, what is the role of hard-copy Bibles?</a:t>
            </a:r>
          </a:p>
          <a:p>
            <a:pPr marL="466725" indent="-466725" algn="just"/>
            <a:endParaRPr lang="en-US" sz="2800" dirty="0">
              <a:effectLst/>
              <a:latin typeface="Helvetica Neue" panose="02000503000000020004" pitchFamily="2" charset="0"/>
            </a:endParaRPr>
          </a:p>
          <a:p>
            <a:pPr marL="466725" indent="-466725"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BC3BA28-68A8-1C41-9442-B35EB1FA03BE}"/>
              </a:ext>
            </a:extLst>
          </p:cNvPr>
          <p:cNvSpPr txBox="1"/>
          <p:nvPr/>
        </p:nvSpPr>
        <p:spPr>
          <a:xfrm>
            <a:off x="798286" y="950831"/>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Helvetica Neue" panose="02000503000000020004" pitchFamily="2" charset="0"/>
              </a:rPr>
              <a:t>2.	</a:t>
            </a:r>
            <a:r>
              <a:rPr lang="en-US" sz="2800" dirty="0">
                <a:effectLst/>
                <a:latin typeface="Arial" panose="020B0604020202020204" pitchFamily="34" charset="0"/>
              </a:rPr>
              <a:t>How long are you willing to listen to Bible readings?</a:t>
            </a:r>
          </a:p>
          <a:p>
            <a:pPr marL="466725" indent="-466725" algn="just"/>
            <a:endParaRPr lang="en-US" sz="2800" dirty="0">
              <a:effectLst/>
              <a:latin typeface="Helvetica Neue" panose="02000503000000020004" pitchFamily="2" charset="0"/>
            </a:endParaRPr>
          </a:p>
        </p:txBody>
      </p:sp>
    </p:spTree>
    <p:extLst>
      <p:ext uri="{BB962C8B-B14F-4D97-AF65-F5344CB8AC3E}">
        <p14:creationId xmlns:p14="http://schemas.microsoft.com/office/powerpoint/2010/main" val="176430299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94133"/>
            <a:ext cx="10825200" cy="5427086"/>
          </a:xfrm>
          <a:prstGeom prst="rect">
            <a:avLst/>
          </a:prstGeom>
          <a:noFill/>
          <a:ln>
            <a:noFill/>
          </a:ln>
        </p:spPr>
        <p:txBody>
          <a:bodyPr spcFirstLastPara="1" wrap="square" lIns="91425" tIns="45700" rIns="91425" bIns="45700" anchor="t" anchorCtr="0">
            <a:spAutoFit/>
          </a:bodyPr>
          <a:lstStyle/>
          <a:p>
            <a:pPr algn="ctr"/>
            <a:r>
              <a:rPr lang="en-US" sz="7200" b="1" dirty="0">
                <a:effectLst/>
                <a:latin typeface="Helvetica Neue" panose="02000503000000020004" pitchFamily="2" charset="0"/>
              </a:rPr>
              <a:t>What Hilkiah</a:t>
            </a:r>
            <a:r>
              <a:rPr lang="en-US" sz="7200" b="1" dirty="0">
                <a:latin typeface="Helvetica Neue" panose="02000503000000020004" pitchFamily="2" charset="0"/>
              </a:rPr>
              <a:t> </a:t>
            </a:r>
            <a:r>
              <a:rPr lang="en-US" sz="7200" b="1" dirty="0">
                <a:effectLst/>
                <a:latin typeface="Helvetica Neue" panose="02000503000000020004" pitchFamily="2" charset="0"/>
              </a:rPr>
              <a:t>Found</a:t>
            </a:r>
            <a:br>
              <a:rPr lang="en-US" sz="7200" b="1" dirty="0">
                <a:effectLst/>
                <a:latin typeface="Helvetica Neue" panose="02000503000000020004" pitchFamily="2" charset="0"/>
              </a:rPr>
            </a:br>
            <a:r>
              <a:rPr lang="en-US" sz="7200" b="1" dirty="0">
                <a:effectLst/>
                <a:latin typeface="Helvetica Neue" panose="02000503000000020004" pitchFamily="2" charset="0"/>
              </a:rPr>
              <a:t>in the Temple</a:t>
            </a:r>
            <a:endParaRPr lang="en-US" sz="7200" dirty="0">
              <a:effectLst/>
              <a:latin typeface="Helvetica Neue" panose="02000503000000020004" pitchFamily="2" charset="0"/>
            </a:endParaRPr>
          </a:p>
          <a:p>
            <a:pPr algn="ctr"/>
            <a:endParaRPr lang="en-US" sz="6000" baseline="30000" dirty="0">
              <a:effectLst/>
              <a:latin typeface="Helvetica Neue" panose="02000503000000020004" pitchFamily="2" charset="0"/>
            </a:endParaRPr>
          </a:p>
          <a:p>
            <a:pPr algn="just"/>
            <a:r>
              <a:rPr lang="en-US" sz="4400" b="1" baseline="30000" dirty="0">
                <a:solidFill>
                  <a:schemeClr val="dk2"/>
                </a:solidFill>
                <a:latin typeface="+mn-lt"/>
                <a:ea typeface="Quattrocento Sans"/>
                <a:cs typeface="Quattrocento Sans"/>
                <a:sym typeface="Quattrocento Sans"/>
              </a:rPr>
              <a:t>Focus Scripture: </a:t>
            </a:r>
            <a:r>
              <a:rPr lang="en-US" sz="4400" baseline="30000" dirty="0">
                <a:effectLst/>
                <a:latin typeface="Helvetica Neue" panose="02000503000000020004" pitchFamily="2" charset="0"/>
              </a:rPr>
              <a:t>2 Chronicles 34:15-22, 26-27</a:t>
            </a:r>
            <a:endParaRPr lang="cs-CZ" sz="3800" dirty="0">
              <a:latin typeface="+mn-lt"/>
            </a:endParaRPr>
          </a:p>
          <a:p>
            <a:endParaRPr lang="fi-FI" sz="1600" dirty="0">
              <a:latin typeface="+mn-lt"/>
            </a:endParaRPr>
          </a:p>
          <a:p>
            <a:pPr algn="ctr"/>
            <a:r>
              <a:rPr lang="fi-FI" sz="4400" b="1" baseline="30000" dirty="0">
                <a:latin typeface="+mn-lt"/>
              </a:rPr>
              <a:t>Key </a:t>
            </a:r>
            <a:r>
              <a:rPr lang="fi-FI" sz="4400" b="1" baseline="30000" dirty="0" err="1">
                <a:latin typeface="+mn-lt"/>
              </a:rPr>
              <a:t>Verse</a:t>
            </a:r>
            <a:r>
              <a:rPr lang="fi-FI" sz="4400" b="1" baseline="30000" dirty="0">
                <a:latin typeface="+mn-lt"/>
              </a:rPr>
              <a:t>:</a:t>
            </a:r>
            <a:r>
              <a:rPr lang="en-US" sz="4400" i="1" baseline="30000" dirty="0">
                <a:latin typeface="+mn-lt"/>
              </a:rPr>
              <a:t> </a:t>
            </a:r>
            <a:r>
              <a:rPr lang="en-US" sz="4400" baseline="30000" dirty="0">
                <a:effectLst/>
                <a:latin typeface="Helvetica Neue" panose="02000503000000020004" pitchFamily="2" charset="0"/>
              </a:rPr>
              <a:t>Hilkiah said to the secretary </a:t>
            </a:r>
            <a:r>
              <a:rPr lang="en-US" sz="4400" baseline="30000" dirty="0" err="1">
                <a:effectLst/>
                <a:latin typeface="Helvetica Neue" panose="02000503000000020004" pitchFamily="2" charset="0"/>
              </a:rPr>
              <a:t>Shaphan</a:t>
            </a:r>
            <a:r>
              <a:rPr lang="en-US" sz="4400" baseline="30000" dirty="0">
                <a:effectLst/>
                <a:latin typeface="Helvetica Neue" panose="02000503000000020004" pitchFamily="2" charset="0"/>
              </a:rPr>
              <a:t>, “I have found the book of the law in the house of the Lord,” and Hilkiah gave the book to </a:t>
            </a:r>
            <a:r>
              <a:rPr lang="en-US" sz="4400" baseline="30000" dirty="0" err="1">
                <a:effectLst/>
                <a:latin typeface="Helvetica Neue" panose="02000503000000020004" pitchFamily="2" charset="0"/>
              </a:rPr>
              <a:t>Shaphan</a:t>
            </a:r>
            <a:r>
              <a:rPr lang="en-US" sz="4400" baseline="30000" dirty="0">
                <a:effectLst/>
                <a:latin typeface="Helvetica Neue" panose="02000503000000020004" pitchFamily="2" charset="0"/>
              </a:rPr>
              <a:t>. 2 Chronicles 34:15 </a:t>
            </a:r>
            <a:r>
              <a:rPr lang="en-US" sz="4400" i="1" baseline="30000" dirty="0">
                <a:latin typeface="+mn-lt"/>
              </a:rPr>
              <a:t>(NRSV UE)</a:t>
            </a:r>
            <a:endParaRPr lang="fi-FI" sz="4400" dirty="0">
              <a:latin typeface="+mn-lt"/>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2079DFB0-2646-46C3-6AE9-749053160F4F}"/>
              </a:ext>
            </a:extLst>
          </p:cNvPr>
          <p:cNvSpPr txBox="1"/>
          <p:nvPr/>
        </p:nvSpPr>
        <p:spPr>
          <a:xfrm>
            <a:off x="870857" y="950831"/>
            <a:ext cx="10486572"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Helvetica Neue" panose="02000503000000020004" pitchFamily="2" charset="0"/>
              </a:rPr>
              <a:t>3.	</a:t>
            </a:r>
            <a:r>
              <a:rPr lang="en-US" sz="2800" dirty="0">
                <a:effectLst/>
                <a:latin typeface="Arial" panose="020B0604020202020204" pitchFamily="34" charset="0"/>
              </a:rPr>
              <a:t>What value is there in reading the Bible aloud?</a:t>
            </a:r>
          </a:p>
        </p:txBody>
      </p:sp>
    </p:spTree>
    <p:extLst>
      <p:ext uri="{BB962C8B-B14F-4D97-AF65-F5344CB8AC3E}">
        <p14:creationId xmlns:p14="http://schemas.microsoft.com/office/powerpoint/2010/main" val="385987498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705197"/>
            <a:ext cx="10559143" cy="6478656"/>
          </a:xfrm>
          <a:prstGeom prst="rect">
            <a:avLst/>
          </a:prstGeom>
          <a:noFill/>
          <a:ln>
            <a:noFill/>
          </a:ln>
        </p:spPr>
        <p:txBody>
          <a:bodyPr spcFirstLastPara="1" wrap="square" lIns="91425" tIns="45700" rIns="91425" bIns="45700" anchor="t" anchorCtr="0">
            <a:spAutoFit/>
          </a:bodyPr>
          <a:lstStyle/>
          <a:p>
            <a:pPr algn="ctr"/>
            <a:r>
              <a:rPr lang="en-US" sz="2800" dirty="0">
                <a:effectLst/>
                <a:latin typeface="Arial" panose="020B0604020202020204" pitchFamily="34" charset="0"/>
              </a:rPr>
              <a:t>Read Psalm 51:1-12. Think about how these words apply to the church, community, </a:t>
            </a:r>
            <a:r>
              <a:rPr lang="en-US" sz="2800">
                <a:effectLst/>
                <a:latin typeface="Arial" panose="020B0604020202020204" pitchFamily="34" charset="0"/>
              </a:rPr>
              <a:t>and you</a:t>
            </a:r>
            <a:endParaRPr lang="en-US" sz="2000" dirty="0">
              <a:effectLst/>
              <a:latin typeface="Helvetica Neue" panose="02000503000000020004" pitchFamily="2" charset="0"/>
            </a:endParaRPr>
          </a:p>
          <a:p>
            <a:pPr algn="ctr">
              <a:spcAft>
                <a:spcPts val="600"/>
              </a:spcAft>
            </a:pPr>
            <a:r>
              <a:rPr lang="en-US" sz="2800" dirty="0">
                <a:effectLst/>
                <a:latin typeface="Arial" panose="020B0604020202020204" pitchFamily="34" charset="0"/>
              </a:rPr>
              <a:t>Have mercy on me, O God,</a:t>
            </a:r>
            <a:br>
              <a:rPr lang="en-US" sz="2800" dirty="0">
                <a:effectLst/>
                <a:latin typeface="Arial" panose="020B0604020202020204" pitchFamily="34" charset="0"/>
              </a:rPr>
            </a:br>
            <a:r>
              <a:rPr lang="en-US" sz="2800" dirty="0">
                <a:effectLst/>
                <a:latin typeface="Arial" panose="020B0604020202020204" pitchFamily="34" charset="0"/>
              </a:rPr>
              <a:t>    according to your unfailing love;</a:t>
            </a:r>
            <a:br>
              <a:rPr lang="en-US" sz="2800" dirty="0">
                <a:effectLst/>
                <a:latin typeface="Arial" panose="020B0604020202020204" pitchFamily="34" charset="0"/>
              </a:rPr>
            </a:br>
            <a:r>
              <a:rPr lang="en-US" sz="2800" dirty="0">
                <a:effectLst/>
                <a:latin typeface="Arial" panose="020B0604020202020204" pitchFamily="34" charset="0"/>
              </a:rPr>
              <a:t>according to your great compassion</a:t>
            </a:r>
            <a:br>
              <a:rPr lang="en-US" sz="2800" dirty="0">
                <a:effectLst/>
                <a:latin typeface="Arial" panose="020B0604020202020204" pitchFamily="34" charset="0"/>
              </a:rPr>
            </a:br>
            <a:r>
              <a:rPr lang="en-US" sz="2800" dirty="0">
                <a:effectLst/>
                <a:latin typeface="Arial" panose="020B0604020202020204" pitchFamily="34" charset="0"/>
              </a:rPr>
              <a:t>    blot out my transgressions.</a:t>
            </a:r>
            <a:br>
              <a:rPr lang="en-US" sz="2800" dirty="0">
                <a:effectLst/>
                <a:latin typeface="Arial" panose="020B0604020202020204" pitchFamily="34" charset="0"/>
              </a:rPr>
            </a:br>
            <a:r>
              <a:rPr lang="en-US" sz="2800" b="1" baseline="30000" dirty="0">
                <a:effectLst/>
                <a:latin typeface="Arial" panose="020B0604020202020204" pitchFamily="34" charset="0"/>
              </a:rPr>
              <a:t>2 </a:t>
            </a:r>
            <a:r>
              <a:rPr lang="en-US" sz="2800" dirty="0">
                <a:effectLst/>
                <a:latin typeface="Arial" panose="020B0604020202020204" pitchFamily="34" charset="0"/>
              </a:rPr>
              <a:t>Wash away all my iniquity</a:t>
            </a:r>
            <a:br>
              <a:rPr lang="en-US" sz="2800" dirty="0">
                <a:effectLst/>
                <a:latin typeface="Arial" panose="020B0604020202020204" pitchFamily="34" charset="0"/>
              </a:rPr>
            </a:br>
            <a:r>
              <a:rPr lang="en-US" sz="2800" dirty="0">
                <a:effectLst/>
                <a:latin typeface="Arial" panose="020B0604020202020204" pitchFamily="34" charset="0"/>
              </a:rPr>
              <a:t>    and cleanse me from my sin.</a:t>
            </a:r>
          </a:p>
          <a:p>
            <a:pPr algn="ctr">
              <a:spcAft>
                <a:spcPts val="600"/>
              </a:spcAft>
            </a:pPr>
            <a:r>
              <a:rPr lang="en-US" sz="2800" b="1" baseline="30000" dirty="0">
                <a:effectLst/>
                <a:latin typeface="Arial" panose="020B0604020202020204" pitchFamily="34" charset="0"/>
              </a:rPr>
              <a:t>3 </a:t>
            </a:r>
            <a:r>
              <a:rPr lang="en-US" sz="2800" dirty="0">
                <a:effectLst/>
                <a:latin typeface="Arial" panose="020B0604020202020204" pitchFamily="34" charset="0"/>
              </a:rPr>
              <a:t>For I know my transgressions,</a:t>
            </a:r>
            <a:br>
              <a:rPr lang="en-US" sz="2800" dirty="0">
                <a:effectLst/>
                <a:latin typeface="Arial" panose="020B0604020202020204" pitchFamily="34" charset="0"/>
              </a:rPr>
            </a:br>
            <a:r>
              <a:rPr lang="en-US" sz="2800" dirty="0">
                <a:effectLst/>
                <a:latin typeface="Arial" panose="020B0604020202020204" pitchFamily="34" charset="0"/>
              </a:rPr>
              <a:t>    and my sin is always before me.</a:t>
            </a:r>
            <a:br>
              <a:rPr lang="en-US" sz="2800" dirty="0">
                <a:effectLst/>
                <a:latin typeface="Arial" panose="020B0604020202020204" pitchFamily="34" charset="0"/>
              </a:rPr>
            </a:br>
            <a:r>
              <a:rPr lang="en-US" sz="2800" b="1" baseline="30000" dirty="0">
                <a:effectLst/>
                <a:latin typeface="Arial" panose="020B0604020202020204" pitchFamily="34" charset="0"/>
              </a:rPr>
              <a:t>4 </a:t>
            </a:r>
            <a:r>
              <a:rPr lang="en-US" sz="2800" dirty="0">
                <a:effectLst/>
                <a:latin typeface="Arial" panose="020B0604020202020204" pitchFamily="34" charset="0"/>
              </a:rPr>
              <a:t>Against you, you only, have I sinned</a:t>
            </a:r>
          </a:p>
          <a:p>
            <a:pPr algn="ctr">
              <a:spcAft>
                <a:spcPts val="600"/>
              </a:spcAft>
            </a:pPr>
            <a:r>
              <a:rPr lang="en-US" sz="2800" dirty="0">
                <a:effectLst/>
                <a:latin typeface="Arial" panose="020B0604020202020204" pitchFamily="34" charset="0"/>
              </a:rPr>
              <a:t>and done what is evil in your sight;</a:t>
            </a:r>
            <a:br>
              <a:rPr lang="en-US" sz="2800" dirty="0">
                <a:effectLst/>
                <a:latin typeface="Arial" panose="020B0604020202020204" pitchFamily="34" charset="0"/>
              </a:rPr>
            </a:br>
            <a:br>
              <a:rPr lang="en-US" sz="2800" dirty="0">
                <a:effectLst/>
                <a:latin typeface="Arial" panose="020B0604020202020204" pitchFamily="34" charset="0"/>
              </a:rPr>
            </a:br>
            <a:endParaRPr lang="en-US" sz="3600" dirty="0">
              <a:effectLst/>
              <a:latin typeface="Arial" panose="020B0604020202020204" pitchFamily="34"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7;p31">
            <a:extLst>
              <a:ext uri="{FF2B5EF4-FFF2-40B4-BE49-F238E27FC236}">
                <a16:creationId xmlns:a16="http://schemas.microsoft.com/office/drawing/2014/main" id="{A4F54A27-022F-7CCE-2745-282AEFE886CC}"/>
              </a:ext>
            </a:extLst>
          </p:cNvPr>
          <p:cNvSpPr txBox="1"/>
          <p:nvPr/>
        </p:nvSpPr>
        <p:spPr>
          <a:xfrm>
            <a:off x="816428" y="705197"/>
            <a:ext cx="10559143" cy="5262939"/>
          </a:xfrm>
          <a:prstGeom prst="rect">
            <a:avLst/>
          </a:prstGeom>
          <a:noFill/>
          <a:ln>
            <a:noFill/>
          </a:ln>
        </p:spPr>
        <p:txBody>
          <a:bodyPr spcFirstLastPara="1" wrap="square" lIns="91425" tIns="45700" rIns="91425" bIns="45700" anchor="t" anchorCtr="0">
            <a:spAutoFit/>
          </a:bodyPr>
          <a:lstStyle/>
          <a:p>
            <a:pPr algn="ctr"/>
            <a:r>
              <a:rPr lang="en-US" sz="2800" dirty="0">
                <a:effectLst/>
                <a:latin typeface="Arial" panose="020B0604020202020204" pitchFamily="34" charset="0"/>
              </a:rPr>
              <a:t>so you are right in your verdict</a:t>
            </a:r>
            <a:br>
              <a:rPr lang="en-US" sz="2800" dirty="0">
                <a:effectLst/>
                <a:latin typeface="Arial" panose="020B0604020202020204" pitchFamily="34" charset="0"/>
              </a:rPr>
            </a:br>
            <a:r>
              <a:rPr lang="en-US" sz="2800" dirty="0">
                <a:effectLst/>
                <a:latin typeface="Arial" panose="020B0604020202020204" pitchFamily="34" charset="0"/>
              </a:rPr>
              <a:t>    and justified when you judge.</a:t>
            </a:r>
            <a:br>
              <a:rPr lang="en-US" sz="2800" dirty="0">
                <a:effectLst/>
                <a:latin typeface="Arial" panose="020B0604020202020204" pitchFamily="34" charset="0"/>
              </a:rPr>
            </a:br>
            <a:r>
              <a:rPr lang="en-US" sz="2800" b="1" baseline="30000" dirty="0">
                <a:effectLst/>
                <a:latin typeface="Arial" panose="020B0604020202020204" pitchFamily="34" charset="0"/>
              </a:rPr>
              <a:t>5 </a:t>
            </a:r>
            <a:r>
              <a:rPr lang="en-US" sz="2800" dirty="0">
                <a:effectLst/>
                <a:latin typeface="Arial" panose="020B0604020202020204" pitchFamily="34" charset="0"/>
              </a:rPr>
              <a:t>Surely I was sinful at birth,</a:t>
            </a:r>
            <a:br>
              <a:rPr lang="en-US" sz="2800" dirty="0">
                <a:effectLst/>
                <a:latin typeface="Arial" panose="020B0604020202020204" pitchFamily="34" charset="0"/>
              </a:rPr>
            </a:br>
            <a:r>
              <a:rPr lang="en-US" sz="2800" dirty="0">
                <a:effectLst/>
                <a:latin typeface="Arial" panose="020B0604020202020204" pitchFamily="34" charset="0"/>
              </a:rPr>
              <a:t>    sinful from the time my mother conceived me.</a:t>
            </a:r>
            <a:br>
              <a:rPr lang="en-US" sz="2800" dirty="0">
                <a:effectLst/>
                <a:latin typeface="Arial" panose="020B0604020202020204" pitchFamily="34" charset="0"/>
              </a:rPr>
            </a:br>
            <a:r>
              <a:rPr lang="en-US" sz="2800" b="1" baseline="30000" dirty="0">
                <a:effectLst/>
                <a:latin typeface="Arial" panose="020B0604020202020204" pitchFamily="34" charset="0"/>
              </a:rPr>
              <a:t>6 </a:t>
            </a:r>
            <a:r>
              <a:rPr lang="en-US" sz="2800" dirty="0">
                <a:effectLst/>
                <a:latin typeface="Arial" panose="020B0604020202020204" pitchFamily="34" charset="0"/>
              </a:rPr>
              <a:t>Yet you desired faithfulness even in the womb;</a:t>
            </a:r>
            <a:br>
              <a:rPr lang="en-US" sz="2800" dirty="0">
                <a:effectLst/>
                <a:latin typeface="Arial" panose="020B0604020202020204" pitchFamily="34" charset="0"/>
              </a:rPr>
            </a:br>
            <a:r>
              <a:rPr lang="en-US" sz="2800" dirty="0">
                <a:effectLst/>
                <a:latin typeface="Arial" panose="020B0604020202020204" pitchFamily="34" charset="0"/>
              </a:rPr>
              <a:t>    you taught me wisdom in that secret place.</a:t>
            </a:r>
          </a:p>
          <a:p>
            <a:pPr algn="ctr"/>
            <a:r>
              <a:rPr lang="en-US" sz="2800" b="1" baseline="30000" dirty="0">
                <a:effectLst/>
                <a:latin typeface="Arial" panose="020B0604020202020204" pitchFamily="34" charset="0"/>
              </a:rPr>
              <a:t>7 </a:t>
            </a:r>
            <a:r>
              <a:rPr lang="en-US" sz="2800" dirty="0">
                <a:effectLst/>
                <a:latin typeface="Arial" panose="020B0604020202020204" pitchFamily="34" charset="0"/>
              </a:rPr>
              <a:t>Cleanse me with hyssop, and I will be clean;</a:t>
            </a:r>
            <a:br>
              <a:rPr lang="en-US" sz="2800" dirty="0">
                <a:effectLst/>
                <a:latin typeface="Arial" panose="020B0604020202020204" pitchFamily="34" charset="0"/>
              </a:rPr>
            </a:br>
            <a:r>
              <a:rPr lang="en-US" sz="2800" dirty="0">
                <a:effectLst/>
                <a:latin typeface="Arial" panose="020B0604020202020204" pitchFamily="34" charset="0"/>
              </a:rPr>
              <a:t>    wash me, and I will be whiter than snow.</a:t>
            </a:r>
            <a:br>
              <a:rPr lang="en-US" sz="2800" dirty="0">
                <a:effectLst/>
                <a:latin typeface="Arial" panose="020B0604020202020204" pitchFamily="34" charset="0"/>
              </a:rPr>
            </a:br>
            <a:r>
              <a:rPr lang="en-US" sz="2800" b="1" baseline="30000" dirty="0">
                <a:effectLst/>
                <a:latin typeface="Arial" panose="020B0604020202020204" pitchFamily="34" charset="0"/>
              </a:rPr>
              <a:t>8 </a:t>
            </a:r>
            <a:r>
              <a:rPr lang="en-US" sz="2800" dirty="0">
                <a:effectLst/>
                <a:latin typeface="Arial" panose="020B0604020202020204" pitchFamily="34" charset="0"/>
              </a:rPr>
              <a:t>Let me hear joy and gladness;</a:t>
            </a:r>
            <a:br>
              <a:rPr lang="en-US" sz="2800" dirty="0">
                <a:effectLst/>
                <a:latin typeface="Arial" panose="020B0604020202020204" pitchFamily="34" charset="0"/>
              </a:rPr>
            </a:br>
            <a:r>
              <a:rPr lang="en-US" sz="2800" dirty="0">
                <a:effectLst/>
                <a:latin typeface="Arial" panose="020B0604020202020204" pitchFamily="34" charset="0"/>
              </a:rPr>
              <a:t>    let the bones you have crushed rejoice.</a:t>
            </a:r>
            <a:br>
              <a:rPr lang="en-US" sz="2800" dirty="0">
                <a:effectLst/>
                <a:latin typeface="Arial" panose="020B0604020202020204" pitchFamily="34" charset="0"/>
              </a:rPr>
            </a:br>
            <a:r>
              <a:rPr lang="en-US" sz="2800" b="1" baseline="30000" dirty="0">
                <a:effectLst/>
                <a:latin typeface="Arial" panose="020B0604020202020204" pitchFamily="34" charset="0"/>
              </a:rPr>
              <a:t>9 </a:t>
            </a:r>
            <a:r>
              <a:rPr lang="en-US" sz="2800" dirty="0">
                <a:effectLst/>
                <a:latin typeface="Arial" panose="020B0604020202020204" pitchFamily="34" charset="0"/>
              </a:rPr>
              <a:t>Hide your face from my sins</a:t>
            </a:r>
            <a:br>
              <a:rPr lang="en-US" sz="2800" dirty="0">
                <a:effectLst/>
                <a:latin typeface="Arial" panose="020B0604020202020204" pitchFamily="34" charset="0"/>
              </a:rPr>
            </a:br>
            <a:r>
              <a:rPr lang="en-US" sz="2800" dirty="0">
                <a:effectLst/>
                <a:latin typeface="Arial" panose="020B0604020202020204" pitchFamily="34" charset="0"/>
              </a:rPr>
              <a:t>    and blot out all my iniquity.</a:t>
            </a:r>
          </a:p>
        </p:txBody>
      </p:sp>
    </p:spTree>
    <p:extLst>
      <p:ext uri="{BB962C8B-B14F-4D97-AF65-F5344CB8AC3E}">
        <p14:creationId xmlns:p14="http://schemas.microsoft.com/office/powerpoint/2010/main" val="45983635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Google Shape;167;p31">
            <a:extLst>
              <a:ext uri="{FF2B5EF4-FFF2-40B4-BE49-F238E27FC236}">
                <a16:creationId xmlns:a16="http://schemas.microsoft.com/office/drawing/2014/main" id="{914A2C67-631F-AF78-74CD-DD6285D10E33}"/>
              </a:ext>
            </a:extLst>
          </p:cNvPr>
          <p:cNvSpPr txBox="1"/>
          <p:nvPr/>
        </p:nvSpPr>
        <p:spPr>
          <a:xfrm>
            <a:off x="816428" y="705197"/>
            <a:ext cx="10559143" cy="5816937"/>
          </a:xfrm>
          <a:prstGeom prst="rect">
            <a:avLst/>
          </a:prstGeom>
          <a:noFill/>
          <a:ln>
            <a:noFill/>
          </a:ln>
        </p:spPr>
        <p:txBody>
          <a:bodyPr spcFirstLastPara="1" wrap="square" lIns="91425" tIns="45700" rIns="91425" bIns="45700" anchor="t" anchorCtr="0">
            <a:spAutoFit/>
          </a:bodyPr>
          <a:lstStyle/>
          <a:p>
            <a:pPr algn="ctr"/>
            <a:r>
              <a:rPr lang="en-US" sz="2800" dirty="0">
                <a:effectLst/>
                <a:latin typeface="Arial" panose="020B0604020202020204" pitchFamily="34" charset="0"/>
              </a:rPr>
              <a:t>and renew a steadfast spirit within me.</a:t>
            </a:r>
            <a:br>
              <a:rPr lang="en-US" sz="2800" dirty="0">
                <a:effectLst/>
                <a:latin typeface="Arial" panose="020B0604020202020204" pitchFamily="34" charset="0"/>
              </a:rPr>
            </a:br>
            <a:r>
              <a:rPr lang="en-US" sz="2800" b="1" baseline="30000" dirty="0">
                <a:effectLst/>
                <a:latin typeface="Arial" panose="020B0604020202020204" pitchFamily="34" charset="0"/>
              </a:rPr>
              <a:t>11 </a:t>
            </a:r>
            <a:r>
              <a:rPr lang="en-US" sz="2800" dirty="0">
                <a:effectLst/>
                <a:latin typeface="Arial" panose="020B0604020202020204" pitchFamily="34" charset="0"/>
              </a:rPr>
              <a:t>Do not cast me from your presence</a:t>
            </a:r>
            <a:br>
              <a:rPr lang="en-US" sz="2800" dirty="0">
                <a:effectLst/>
                <a:latin typeface="Arial" panose="020B0604020202020204" pitchFamily="34" charset="0"/>
              </a:rPr>
            </a:br>
            <a:r>
              <a:rPr lang="en-US" sz="2800" dirty="0">
                <a:effectLst/>
                <a:latin typeface="Arial" panose="020B0604020202020204" pitchFamily="34" charset="0"/>
              </a:rPr>
              <a:t>    or take your Holy Spirit from me.</a:t>
            </a:r>
            <a:br>
              <a:rPr lang="en-US" sz="2800" dirty="0">
                <a:effectLst/>
                <a:latin typeface="Arial" panose="020B0604020202020204" pitchFamily="34" charset="0"/>
              </a:rPr>
            </a:br>
            <a:r>
              <a:rPr lang="en-US" sz="2800" b="1" baseline="30000" dirty="0">
                <a:effectLst/>
                <a:latin typeface="Arial" panose="020B0604020202020204" pitchFamily="34" charset="0"/>
              </a:rPr>
              <a:t>12 </a:t>
            </a:r>
            <a:r>
              <a:rPr lang="en-US" sz="2800" dirty="0">
                <a:effectLst/>
                <a:latin typeface="Arial" panose="020B0604020202020204" pitchFamily="34" charset="0"/>
              </a:rPr>
              <a:t>Restore to me the joy of your salvation</a:t>
            </a:r>
            <a:br>
              <a:rPr lang="en-US" sz="2800" dirty="0">
                <a:effectLst/>
                <a:latin typeface="Arial" panose="020B0604020202020204" pitchFamily="34" charset="0"/>
              </a:rPr>
            </a:br>
            <a:r>
              <a:rPr lang="en-US" sz="2800" dirty="0">
                <a:effectLst/>
                <a:latin typeface="Arial" panose="020B0604020202020204" pitchFamily="34" charset="0"/>
              </a:rPr>
              <a:t>    and grant me a willing spirit, to sustain me.</a:t>
            </a:r>
          </a:p>
          <a:p>
            <a:pPr algn="just"/>
            <a:endParaRPr lang="en-US" sz="1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Dear God, help us to keep our hearts and minds fixed on you. May we take care of your temple, our bodies, and your physical buildings, our churches, as part of our worship. May our desire to read and hear your Word lead us to do those things you command. And may we repent and grieve whenever we miss the mark, so we receive your mercy, and not your anger. In Jesus’ name. Amen</a:t>
            </a:r>
            <a:r>
              <a:rPr lang="en-US" sz="3600" dirty="0">
                <a:effectLst/>
                <a:latin typeface="Arial" panose="020B0604020202020204" pitchFamily="34" charset="0"/>
              </a:rPr>
              <a:t>.</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93661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99103" y="1168057"/>
            <a:ext cx="10411154" cy="4975681"/>
          </a:xfrm>
          <a:prstGeom prst="rect">
            <a:avLst/>
          </a:prstGeom>
          <a:noFill/>
          <a:ln>
            <a:noFill/>
          </a:ln>
        </p:spPr>
        <p:txBody>
          <a:bodyPr spcFirstLastPara="1" wrap="square" lIns="91425" tIns="45700" rIns="91425" bIns="45700" anchor="t" anchorCtr="0">
            <a:spAutoFit/>
          </a:bodyPr>
          <a:lstStyle/>
          <a:p>
            <a:pPr marL="466725" indent="-466725" algn="ctr"/>
            <a:r>
              <a:rPr lang="en-US" sz="2800" b="1" baseline="30000" dirty="0">
                <a:solidFill>
                  <a:schemeClr val="bg2"/>
                </a:solidFill>
                <a:effectLst/>
                <a:latin typeface="Helvetica Neue" panose="02000503000000020004" pitchFamily="2" charset="0"/>
              </a:rPr>
              <a:t>2</a:t>
            </a:r>
            <a:r>
              <a:rPr lang="en-US" sz="2800" b="1" baseline="30000" dirty="0">
                <a:solidFill>
                  <a:schemeClr val="bg2"/>
                </a:solidFill>
                <a:latin typeface="Helvetica Neue" panose="02000503000000020004" pitchFamily="2" charset="0"/>
              </a:rPr>
              <a:t> </a:t>
            </a:r>
            <a:r>
              <a:rPr lang="en-US" sz="2800" b="1" baseline="30000" dirty="0">
                <a:solidFill>
                  <a:schemeClr val="bg2"/>
                </a:solidFill>
                <a:effectLst/>
                <a:latin typeface="Helvetica Neue" panose="02000503000000020004" pitchFamily="2" charset="0"/>
              </a:rPr>
              <a:t>Chronicles 34:15-22</a:t>
            </a:r>
            <a:endParaRPr lang="en-US" sz="2800" baseline="30000" dirty="0">
              <a:solidFill>
                <a:schemeClr val="bg2"/>
              </a:solidFill>
              <a:effectLst/>
              <a:latin typeface="Helvetica Neue" panose="02000503000000020004" pitchFamily="2" charset="0"/>
            </a:endParaRPr>
          </a:p>
          <a:p>
            <a:pPr marL="466725" indent="-466725" algn="just"/>
            <a:r>
              <a:rPr lang="en-US" sz="2800" baseline="30000" dirty="0">
                <a:solidFill>
                  <a:schemeClr val="bg2"/>
                </a:solidFill>
                <a:effectLst/>
                <a:latin typeface="Helvetica Neue" panose="02000503000000020004" pitchFamily="2" charset="0"/>
              </a:rPr>
              <a:t>15 	Hilkiah said to the secretary </a:t>
            </a:r>
            <a:r>
              <a:rPr lang="en-US" sz="2800" baseline="30000" dirty="0" err="1">
                <a:solidFill>
                  <a:schemeClr val="bg2"/>
                </a:solidFill>
                <a:effectLst/>
                <a:latin typeface="Helvetica Neue" panose="02000503000000020004" pitchFamily="2" charset="0"/>
              </a:rPr>
              <a:t>Shaphan</a:t>
            </a:r>
            <a:r>
              <a:rPr lang="en-US" sz="2800" baseline="30000" dirty="0">
                <a:solidFill>
                  <a:schemeClr val="bg2"/>
                </a:solidFill>
                <a:effectLst/>
                <a:latin typeface="Helvetica Neue" panose="02000503000000020004" pitchFamily="2" charset="0"/>
              </a:rPr>
              <a:t>, “I have found the book of the law in the house of the Lord,” and Hilkiah gave the book to </a:t>
            </a:r>
            <a:r>
              <a:rPr lang="en-US" sz="2800" baseline="30000" dirty="0" err="1">
                <a:solidFill>
                  <a:schemeClr val="bg2"/>
                </a:solidFill>
                <a:effectLst/>
                <a:latin typeface="Helvetica Neue" panose="02000503000000020004" pitchFamily="2" charset="0"/>
              </a:rPr>
              <a:t>Shaphan</a:t>
            </a:r>
            <a:r>
              <a:rPr lang="en-US" sz="2800" baseline="30000" dirty="0">
                <a:solidFill>
                  <a:schemeClr val="bg2"/>
                </a:solidFill>
                <a:effectLst/>
                <a:latin typeface="Helvetica Neue" panose="02000503000000020004" pitchFamily="2" charset="0"/>
              </a:rPr>
              <a:t>.</a:t>
            </a:r>
          </a:p>
          <a:p>
            <a:pPr marL="466725" indent="-466725" algn="just"/>
            <a:r>
              <a:rPr lang="en-US" sz="2800" baseline="30000" dirty="0">
                <a:solidFill>
                  <a:schemeClr val="bg2"/>
                </a:solidFill>
                <a:effectLst/>
                <a:latin typeface="Helvetica Neue" panose="02000503000000020004" pitchFamily="2" charset="0"/>
              </a:rPr>
              <a:t>16 </a:t>
            </a:r>
            <a:r>
              <a:rPr lang="en-US" sz="2800" baseline="30000" dirty="0" err="1">
                <a:solidFill>
                  <a:schemeClr val="bg2"/>
                </a:solidFill>
                <a:effectLst/>
                <a:latin typeface="Helvetica Neue" panose="02000503000000020004" pitchFamily="2" charset="0"/>
              </a:rPr>
              <a:t>Shaphan</a:t>
            </a:r>
            <a:r>
              <a:rPr lang="en-US" sz="2800" baseline="30000" dirty="0">
                <a:solidFill>
                  <a:schemeClr val="bg2"/>
                </a:solidFill>
                <a:effectLst/>
                <a:latin typeface="Helvetica Neue" panose="02000503000000020004" pitchFamily="2" charset="0"/>
              </a:rPr>
              <a:t> brought the book to the king and further reported to the king, “All that was committed to your servants they are doing.</a:t>
            </a:r>
          </a:p>
          <a:p>
            <a:pPr marL="466725" indent="-466725" algn="just"/>
            <a:r>
              <a:rPr lang="en-US" sz="2800" baseline="30000" dirty="0">
                <a:solidFill>
                  <a:schemeClr val="bg2"/>
                </a:solidFill>
                <a:effectLst/>
                <a:latin typeface="Helvetica Neue" panose="02000503000000020004" pitchFamily="2" charset="0"/>
              </a:rPr>
              <a:t>17 	They have emptied out the silver that was found in the house of the Lord and have delivered it into the hand of the overseers and the workers.”</a:t>
            </a:r>
          </a:p>
          <a:p>
            <a:pPr marL="466725" indent="-466725" algn="just"/>
            <a:r>
              <a:rPr lang="en-US" sz="2800" baseline="30000" dirty="0">
                <a:solidFill>
                  <a:schemeClr val="bg2"/>
                </a:solidFill>
                <a:effectLst/>
                <a:latin typeface="Helvetica Neue" panose="02000503000000020004" pitchFamily="2" charset="0"/>
              </a:rPr>
              <a:t>18 	The secretary </a:t>
            </a:r>
            <a:r>
              <a:rPr lang="en-US" sz="2800" baseline="30000" dirty="0" err="1">
                <a:solidFill>
                  <a:schemeClr val="bg2"/>
                </a:solidFill>
                <a:effectLst/>
                <a:latin typeface="Helvetica Neue" panose="02000503000000020004" pitchFamily="2" charset="0"/>
              </a:rPr>
              <a:t>Shaphan</a:t>
            </a:r>
            <a:r>
              <a:rPr lang="en-US" sz="2800" baseline="30000" dirty="0">
                <a:solidFill>
                  <a:schemeClr val="bg2"/>
                </a:solidFill>
                <a:effectLst/>
                <a:latin typeface="Helvetica Neue" panose="02000503000000020004" pitchFamily="2" charset="0"/>
              </a:rPr>
              <a:t> informed the king, “The priest Hilkiah has given me a book.” </a:t>
            </a:r>
            <a:r>
              <a:rPr lang="en-US" sz="2800" baseline="30000" dirty="0" err="1">
                <a:solidFill>
                  <a:schemeClr val="bg2"/>
                </a:solidFill>
                <a:effectLst/>
                <a:latin typeface="Helvetica Neue" panose="02000503000000020004" pitchFamily="2" charset="0"/>
              </a:rPr>
              <a:t>Shaphan</a:t>
            </a:r>
            <a:r>
              <a:rPr lang="en-US" sz="2800" baseline="30000" dirty="0">
                <a:solidFill>
                  <a:schemeClr val="bg2"/>
                </a:solidFill>
                <a:effectLst/>
                <a:latin typeface="Helvetica Neue" panose="02000503000000020004" pitchFamily="2" charset="0"/>
              </a:rPr>
              <a:t> then read it aloud to the king.</a:t>
            </a:r>
          </a:p>
          <a:p>
            <a:pPr marL="466725" indent="-466725" algn="just"/>
            <a:r>
              <a:rPr lang="en-US" sz="2800" baseline="30000" dirty="0">
                <a:solidFill>
                  <a:schemeClr val="bg2"/>
                </a:solidFill>
                <a:effectLst/>
                <a:latin typeface="Helvetica Neue" panose="02000503000000020004" pitchFamily="2" charset="0"/>
              </a:rPr>
              <a:t>19 	When the king heard the words of the law, he tore his clothes.</a:t>
            </a:r>
          </a:p>
          <a:p>
            <a:pPr marL="466725" indent="-466725" algn="just"/>
            <a:r>
              <a:rPr lang="en-US" sz="2800" baseline="30000" dirty="0">
                <a:solidFill>
                  <a:schemeClr val="bg2"/>
                </a:solidFill>
                <a:effectLst/>
                <a:latin typeface="Helvetica Neue" panose="02000503000000020004" pitchFamily="2" charset="0"/>
              </a:rPr>
              <a:t>20 	Then the king commanded Hilkiah, </a:t>
            </a:r>
            <a:r>
              <a:rPr lang="en-US" sz="2800" baseline="30000" dirty="0" err="1">
                <a:solidFill>
                  <a:schemeClr val="bg2"/>
                </a:solidFill>
                <a:effectLst/>
                <a:latin typeface="Helvetica Neue" panose="02000503000000020004" pitchFamily="2" charset="0"/>
              </a:rPr>
              <a:t>Ahikam</a:t>
            </a:r>
            <a:r>
              <a:rPr lang="en-US" sz="2800" baseline="30000" dirty="0">
                <a:solidFill>
                  <a:schemeClr val="bg2"/>
                </a:solidFill>
                <a:effectLst/>
                <a:latin typeface="Helvetica Neue" panose="02000503000000020004" pitchFamily="2" charset="0"/>
              </a:rPr>
              <a:t> son of </a:t>
            </a:r>
            <a:r>
              <a:rPr lang="en-US" sz="2800" baseline="30000" dirty="0" err="1">
                <a:solidFill>
                  <a:schemeClr val="bg2"/>
                </a:solidFill>
                <a:effectLst/>
                <a:latin typeface="Helvetica Neue" panose="02000503000000020004" pitchFamily="2" charset="0"/>
              </a:rPr>
              <a:t>Shaphan</a:t>
            </a:r>
            <a:r>
              <a:rPr lang="en-US" sz="2800" baseline="30000" dirty="0">
                <a:solidFill>
                  <a:schemeClr val="bg2"/>
                </a:solidFill>
                <a:effectLst/>
                <a:latin typeface="Helvetica Neue" panose="02000503000000020004" pitchFamily="2" charset="0"/>
              </a:rPr>
              <a:t>, Abdon son of Micah, the secretary </a:t>
            </a:r>
            <a:r>
              <a:rPr lang="en-US" sz="2800" baseline="30000" dirty="0" err="1">
                <a:solidFill>
                  <a:schemeClr val="bg2"/>
                </a:solidFill>
                <a:effectLst/>
                <a:latin typeface="Helvetica Neue" panose="02000503000000020004" pitchFamily="2" charset="0"/>
              </a:rPr>
              <a:t>Shaphan</a:t>
            </a:r>
            <a:r>
              <a:rPr lang="en-US" sz="2800" baseline="30000" dirty="0">
                <a:solidFill>
                  <a:schemeClr val="bg2"/>
                </a:solidFill>
                <a:effectLst/>
                <a:latin typeface="Helvetica Neue" panose="02000503000000020004" pitchFamily="2" charset="0"/>
              </a:rPr>
              <a:t>, and the king’s servant </a:t>
            </a:r>
            <a:r>
              <a:rPr lang="en-US" sz="2800" baseline="30000" dirty="0" err="1">
                <a:solidFill>
                  <a:schemeClr val="bg2"/>
                </a:solidFill>
                <a:effectLst/>
                <a:latin typeface="Helvetica Neue" panose="02000503000000020004" pitchFamily="2" charset="0"/>
              </a:rPr>
              <a:t>Asaiah</a:t>
            </a:r>
            <a:r>
              <a:rPr lang="en-US" sz="2800" baseline="30000" dirty="0">
                <a:solidFill>
                  <a:schemeClr val="bg2"/>
                </a:solidFill>
                <a:effectLst/>
                <a:latin typeface="Helvetica Neue" panose="02000503000000020004" pitchFamily="2" charset="0"/>
              </a:rPr>
              <a:t>,</a:t>
            </a:r>
          </a:p>
          <a:p>
            <a:pPr marL="466725" indent="-466725" algn="just"/>
            <a:r>
              <a:rPr lang="en-US" sz="2800" baseline="30000" dirty="0">
                <a:solidFill>
                  <a:schemeClr val="bg2"/>
                </a:solidFill>
                <a:effectLst/>
                <a:latin typeface="Helvetica Neue" panose="02000503000000020004" pitchFamily="2" charset="0"/>
              </a:rPr>
              <a:t>21 	“Go, inquire of the Lord for me and for those who are left in Israel and in Judah, concerning the words of the book that has been found, for the wrath of the Lord that is poured out on us is great, because our ancestors did not keep the word of the Lord, to act in accordance with all that is written in this book.”</a:t>
            </a:r>
          </a:p>
          <a:p>
            <a:pPr marL="466725" indent="-466725" algn="just"/>
            <a:r>
              <a:rPr lang="en-US" sz="2800" baseline="30000" dirty="0">
                <a:solidFill>
                  <a:schemeClr val="bg2"/>
                </a:solidFill>
                <a:effectLst/>
                <a:latin typeface="Helvetica Neue" panose="02000503000000020004" pitchFamily="2" charset="0"/>
              </a:rPr>
              <a:t>22 	So Hilkiah and those whom the king had sent went to the prophet Huldah, the wife of</a:t>
            </a:r>
          </a:p>
        </p:txBody>
      </p:sp>
      <p:sp>
        <p:nvSpPr>
          <p:cNvPr id="61" name="Google Shape;61;p3"/>
          <p:cNvSpPr txBox="1"/>
          <p:nvPr/>
        </p:nvSpPr>
        <p:spPr>
          <a:xfrm>
            <a:off x="654906" y="765873"/>
            <a:ext cx="11067143" cy="543698"/>
          </a:xfrm>
          <a:prstGeom prst="rect">
            <a:avLst/>
          </a:prstGeom>
          <a:noFill/>
          <a:ln>
            <a:noFill/>
          </a:ln>
        </p:spPr>
        <p:txBody>
          <a:bodyPr spcFirstLastPara="1" wrap="square" lIns="91425" tIns="45700" rIns="91425" bIns="45700" anchor="t" anchorCtr="0">
            <a:spAutoFit/>
          </a:bodyPr>
          <a:lstStyle/>
          <a:p>
            <a:pPr algn="ctr"/>
            <a:r>
              <a:rPr lang="en-US" sz="4400" b="1" baseline="30000" dirty="0">
                <a:solidFill>
                  <a:schemeClr val="bg2"/>
                </a:solidFill>
                <a:effectLst/>
                <a:latin typeface="Helvetica Neue" panose="02000503000000020004" pitchFamily="2" charset="0"/>
              </a:rPr>
              <a:t>2 Chronicles 34:15-22, 26-27 </a:t>
            </a:r>
            <a:r>
              <a:rPr lang="en-US" sz="4400" b="1" baseline="30000" dirty="0">
                <a:solidFill>
                  <a:schemeClr val="bg2"/>
                </a:solidFill>
                <a:effectLst/>
                <a:latin typeface="+mn-lt"/>
              </a:rPr>
              <a:t>(NRSV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724F6416-F773-1E4C-9CDA-2E981EAB60CE}"/>
              </a:ext>
            </a:extLst>
          </p:cNvPr>
          <p:cNvSpPr txBox="1"/>
          <p:nvPr/>
        </p:nvSpPr>
        <p:spPr>
          <a:xfrm>
            <a:off x="976187" y="879386"/>
            <a:ext cx="10220400" cy="2390358"/>
          </a:xfrm>
          <a:prstGeom prst="rect">
            <a:avLst/>
          </a:prstGeom>
          <a:noFill/>
          <a:ln>
            <a:noFill/>
          </a:ln>
        </p:spPr>
        <p:txBody>
          <a:bodyPr spcFirstLastPara="1" wrap="square" lIns="91425" tIns="45700" rIns="91425" bIns="45700" anchor="t" anchorCtr="0">
            <a:spAutoFit/>
          </a:bodyPr>
          <a:lstStyle/>
          <a:p>
            <a:pPr marL="466725" indent="-466725"/>
            <a:r>
              <a:rPr lang="en-US" sz="2800" baseline="30000" dirty="0">
                <a:solidFill>
                  <a:schemeClr val="bg2"/>
                </a:solidFill>
                <a:effectLst/>
                <a:latin typeface="Helvetica Neue" panose="02000503000000020004" pitchFamily="2" charset="0"/>
              </a:rPr>
              <a:t>	Shallum son of </a:t>
            </a:r>
            <a:r>
              <a:rPr lang="en-US" sz="2800" baseline="30000" dirty="0" err="1">
                <a:solidFill>
                  <a:schemeClr val="bg2"/>
                </a:solidFill>
                <a:effectLst/>
                <a:latin typeface="Helvetica Neue" panose="02000503000000020004" pitchFamily="2" charset="0"/>
              </a:rPr>
              <a:t>Tokhath</a:t>
            </a:r>
            <a:r>
              <a:rPr lang="en-US" sz="2800" baseline="30000" dirty="0">
                <a:solidFill>
                  <a:schemeClr val="bg2"/>
                </a:solidFill>
                <a:effectLst/>
                <a:latin typeface="Helvetica Neue" panose="02000503000000020004" pitchFamily="2" charset="0"/>
              </a:rPr>
              <a:t> son of </a:t>
            </a:r>
            <a:r>
              <a:rPr lang="en-US" sz="2800" baseline="30000" dirty="0" err="1">
                <a:solidFill>
                  <a:schemeClr val="bg2"/>
                </a:solidFill>
                <a:effectLst/>
                <a:latin typeface="Helvetica Neue" panose="02000503000000020004" pitchFamily="2" charset="0"/>
              </a:rPr>
              <a:t>Hasrah</a:t>
            </a:r>
            <a:r>
              <a:rPr lang="en-US" sz="2800" baseline="30000" dirty="0">
                <a:solidFill>
                  <a:schemeClr val="bg2"/>
                </a:solidFill>
                <a:effectLst/>
                <a:latin typeface="Helvetica Neue" panose="02000503000000020004" pitchFamily="2" charset="0"/>
              </a:rPr>
              <a:t>, keeper of the wardrobe (who lived in Jerusalem in the Second Quarter) and spoke to her to that effect.</a:t>
            </a:r>
          </a:p>
          <a:p>
            <a:pPr marL="466725" indent="-466725" algn="ctr"/>
            <a:r>
              <a:rPr lang="en-US" sz="2800" b="1" baseline="30000" dirty="0">
                <a:solidFill>
                  <a:schemeClr val="bg2"/>
                </a:solidFill>
                <a:effectLst/>
                <a:latin typeface="Helvetica Neue" panose="02000503000000020004" pitchFamily="2" charset="0"/>
              </a:rPr>
              <a:t>26-27</a:t>
            </a:r>
            <a:endParaRPr lang="en-US" sz="2800" baseline="30000" dirty="0">
              <a:solidFill>
                <a:schemeClr val="bg2"/>
              </a:solidFill>
              <a:effectLst/>
              <a:latin typeface="Helvetica Neue" panose="02000503000000020004" pitchFamily="2" charset="0"/>
            </a:endParaRPr>
          </a:p>
          <a:p>
            <a:pPr marL="466725" indent="-466725" algn="just"/>
            <a:r>
              <a:rPr lang="en-US" sz="2800" baseline="30000" dirty="0">
                <a:solidFill>
                  <a:schemeClr val="bg2"/>
                </a:solidFill>
                <a:effectLst/>
                <a:latin typeface="Helvetica Neue" panose="02000503000000020004" pitchFamily="2" charset="0"/>
              </a:rPr>
              <a:t>26 	“But as to the king of Judah, who sent you to inquire of the Lord, thus shall you say to him: Thus says the Lord, the God of Israel: ‘Regarding the words that you have heard,</a:t>
            </a:r>
          </a:p>
          <a:p>
            <a:pPr marL="466725" indent="-466725" algn="just"/>
            <a:r>
              <a:rPr lang="en-US" sz="2800" baseline="30000" dirty="0">
                <a:solidFill>
                  <a:schemeClr val="bg2"/>
                </a:solidFill>
                <a:effectLst/>
                <a:latin typeface="Helvetica Neue" panose="02000503000000020004" pitchFamily="2" charset="0"/>
              </a:rPr>
              <a:t>27 	because your heart was penitent and you humbled yourself before God when you heard his words against this place and its inhabitants, and you have humbled yourself before me and have torn your clothes and wept before me, I also have heard you, says the Lord.’”</a:t>
            </a:r>
          </a:p>
        </p:txBody>
      </p:sp>
    </p:spTree>
    <p:extLst>
      <p:ext uri="{BB962C8B-B14F-4D97-AF65-F5344CB8AC3E}">
        <p14:creationId xmlns:p14="http://schemas.microsoft.com/office/powerpoint/2010/main" val="168854689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683"/>
            <a:ext cx="10613282" cy="57348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4400" b="1" baseline="30000" dirty="0">
                <a:effectLst/>
                <a:latin typeface="Arial" panose="020B0604020202020204" pitchFamily="34" charset="0"/>
              </a:rPr>
              <a:t>Hilkiah – </a:t>
            </a:r>
            <a:r>
              <a:rPr lang="en-US" sz="4400" baseline="30000" dirty="0">
                <a:effectLst/>
                <a:latin typeface="Arial" panose="020B0604020202020204" pitchFamily="34" charset="0"/>
              </a:rPr>
              <a:t>The high priest has</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a popular priestly name;</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his name has two Hebrew origins from the verb (</a:t>
            </a:r>
            <a:r>
              <a:rPr lang="en-US" sz="4400" i="1" baseline="30000" dirty="0" err="1">
                <a:effectLst/>
                <a:latin typeface="Arial" panose="020B0604020202020204" pitchFamily="34" charset="0"/>
              </a:rPr>
              <a:t>halaq</a:t>
            </a:r>
            <a:r>
              <a:rPr lang="en-US" sz="4400" baseline="30000" dirty="0">
                <a:effectLst/>
                <a:latin typeface="Arial" panose="020B0604020202020204" pitchFamily="34" charset="0"/>
              </a:rPr>
              <a:t>) and an abridged form of YHWH, which means “the inheritance of Yahweh” (God’s formal name first mentioned in Exodus 6:2-3).</a:t>
            </a:r>
          </a:p>
          <a:p>
            <a:pPr marL="571500" indent="-571500" algn="just">
              <a:buFont typeface="Arial" panose="020B0604020202020204" pitchFamily="34" charset="0"/>
              <a:buChar char="•"/>
            </a:pPr>
            <a:r>
              <a:rPr lang="en-US" sz="4400" b="1" baseline="30000" dirty="0">
                <a:effectLst/>
                <a:latin typeface="Arial" panose="020B0604020202020204" pitchFamily="34" charset="0"/>
              </a:rPr>
              <a:t>Huldah – </a:t>
            </a:r>
            <a:r>
              <a:rPr lang="en-US" sz="4400" baseline="30000" dirty="0">
                <a:effectLst/>
                <a:latin typeface="Arial" panose="020B0604020202020204" pitchFamily="34" charset="0"/>
              </a:rPr>
              <a:t>A female prophet; name means “weasel”</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(a burrowing animal);</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like her name, she had to unearth and reveal God’s meaning to the people.</a:t>
            </a:r>
          </a:p>
          <a:p>
            <a:pPr marL="571500" indent="-571500" algn="just">
              <a:buFont typeface="Arial" panose="020B0604020202020204" pitchFamily="34" charset="0"/>
              <a:buChar char="•"/>
            </a:pPr>
            <a:r>
              <a:rPr lang="en-US" sz="4400" b="1" baseline="30000" dirty="0">
                <a:effectLst/>
                <a:latin typeface="Arial" panose="020B0604020202020204" pitchFamily="34" charset="0"/>
              </a:rPr>
              <a:t>Josiah – </a:t>
            </a:r>
            <a:r>
              <a:rPr lang="en-US" sz="4400" baseline="30000" dirty="0">
                <a:effectLst/>
                <a:latin typeface="Arial" panose="020B0604020202020204" pitchFamily="34" charset="0"/>
              </a:rPr>
              <a:t>Means “YHWH heals me.” </a:t>
            </a:r>
          </a:p>
          <a:p>
            <a:pPr marL="571500" indent="-571500" algn="just">
              <a:buFont typeface="Arial" panose="020B0604020202020204" pitchFamily="34" charset="0"/>
              <a:buChar char="•"/>
            </a:pPr>
            <a:r>
              <a:rPr lang="en-US" sz="4400" b="1" baseline="30000" dirty="0" err="1">
                <a:effectLst/>
                <a:latin typeface="Arial" panose="020B0604020202020204" pitchFamily="34" charset="0"/>
              </a:rPr>
              <a:t>Shaphan</a:t>
            </a:r>
            <a:r>
              <a:rPr lang="en-US" sz="4400" baseline="30000" dirty="0">
                <a:effectLst/>
                <a:latin typeface="Arial" panose="020B0604020202020204" pitchFamily="34" charset="0"/>
              </a:rPr>
              <a:t> – Means “a coney”; a scribe or secretary of King Josiah</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(2 Kings 22:3-7).</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7;p6">
            <a:extLst>
              <a:ext uri="{FF2B5EF4-FFF2-40B4-BE49-F238E27FC236}">
                <a16:creationId xmlns:a16="http://schemas.microsoft.com/office/drawing/2014/main" id="{C1AD2661-2D94-ABE8-894E-D86EA55227B5}"/>
              </a:ext>
            </a:extLst>
          </p:cNvPr>
          <p:cNvSpPr txBox="1"/>
          <p:nvPr/>
        </p:nvSpPr>
        <p:spPr>
          <a:xfrm>
            <a:off x="914399" y="931197"/>
            <a:ext cx="10384971" cy="3703538"/>
          </a:xfrm>
          <a:prstGeom prst="rect">
            <a:avLst/>
          </a:prstGeom>
          <a:noFill/>
          <a:ln>
            <a:noFill/>
          </a:ln>
        </p:spPr>
        <p:txBody>
          <a:bodyPr spcFirstLastPara="1" wrap="square" lIns="91425" tIns="45700" rIns="91425" bIns="45700" anchor="t" anchorCtr="0">
            <a:spAutoFit/>
          </a:bodyPr>
          <a:lstStyle/>
          <a:p>
            <a:pPr marL="571500" indent="-571500" algn="just">
              <a:buFont typeface="Arial" panose="020B0604020202020204" pitchFamily="34" charset="0"/>
              <a:buChar char="•"/>
            </a:pPr>
            <a:r>
              <a:rPr lang="en-US" sz="4400" b="1" baseline="30000" dirty="0">
                <a:effectLst/>
                <a:latin typeface="Arial" panose="020B0604020202020204" pitchFamily="34" charset="0"/>
              </a:rPr>
              <a:t>Torah – </a:t>
            </a:r>
            <a:r>
              <a:rPr lang="en-US" sz="4400" baseline="30000" dirty="0">
                <a:effectLst/>
                <a:latin typeface="Arial" panose="020B0604020202020204" pitchFamily="34" charset="0"/>
              </a:rPr>
              <a:t>The first five books of the Bible or Pentateuch (Genesis, Exodus, Leviticus, Numbers, and Deuteronomy) which Moses gave to Israel as instruction from God. From a Hebrew root that probably meant to throw or shoot an arrow.</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From this definition comes the idea that sin means to miss the mark </a:t>
            </a:r>
          </a:p>
          <a:p>
            <a:pPr marL="571500" indent="-571500" algn="just">
              <a:buFont typeface="Arial" panose="020B0604020202020204" pitchFamily="34" charset="0"/>
              <a:buChar char="•"/>
            </a:pPr>
            <a:r>
              <a:rPr lang="en-US" sz="4400" b="1" baseline="30000" dirty="0">
                <a:effectLst/>
                <a:latin typeface="Arial" panose="020B0604020202020204" pitchFamily="34" charset="0"/>
              </a:rPr>
              <a:t>Scroll</a:t>
            </a:r>
            <a:r>
              <a:rPr lang="en-US" sz="4400" baseline="30000" dirty="0">
                <a:effectLst/>
                <a:latin typeface="Arial" panose="020B0604020202020204" pitchFamily="34" charset="0"/>
              </a:rPr>
              <a:t> – Paper made of glued together parchment made from animal skin or papyrus sheets.</a:t>
            </a:r>
          </a:p>
        </p:txBody>
      </p:sp>
    </p:spTree>
    <p:extLst>
      <p:ext uri="{BB962C8B-B14F-4D97-AF65-F5344CB8AC3E}">
        <p14:creationId xmlns:p14="http://schemas.microsoft.com/office/powerpoint/2010/main" val="82978375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16450" y="1142166"/>
            <a:ext cx="10559100"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Imagine the joy of finding a long-lost treasure. How would you feel? Depending upon what was found you may want everyone to know about your discovery. Now suppose that what you found could change history’s course, by moving people closer to God-centered worship. Who would you tell first? What would you expect society to change? In today’s lesson, a copy of the entire Torah (Pentateuch) or at least a portion of it was discovered in the temple.</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69500</TotalTime>
  <Words>1540</Words>
  <Application>Microsoft Macintosh PowerPoint</Application>
  <PresentationFormat>Widescreen</PresentationFormat>
  <Paragraphs>48</Paragraphs>
  <Slides>25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Helvetica Neue</vt: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87</cp:revision>
  <dcterms:created xsi:type="dcterms:W3CDTF">2018-05-04T03:01:22Z</dcterms:created>
  <dcterms:modified xsi:type="dcterms:W3CDTF">2025-08-28T13:15:01Z</dcterms:modified>
</cp:coreProperties>
</file>