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85" r:id="rId5"/>
    <p:sldId id="261" r:id="rId6"/>
    <p:sldId id="286" r:id="rId7"/>
    <p:sldId id="262" r:id="rId8"/>
    <p:sldId id="263" r:id="rId9"/>
    <p:sldId id="265" r:id="rId10"/>
    <p:sldId id="266" r:id="rId11"/>
    <p:sldId id="269" r:id="rId12"/>
    <p:sldId id="270" r:id="rId13"/>
    <p:sldId id="271" r:id="rId14"/>
    <p:sldId id="272" r:id="rId15"/>
    <p:sldId id="273" r:id="rId16"/>
    <p:sldId id="281" r:id="rId17"/>
    <p:sldId id="274" r:id="rId18"/>
    <p:sldId id="275" r:id="rId19"/>
    <p:sldId id="276" r:id="rId20"/>
    <p:sldId id="287" r:id="rId21"/>
    <p:sldId id="288" r:id="rId22"/>
    <p:sldId id="289" r:id="rId23"/>
    <p:sldId id="284" r:id="rId24"/>
    <p:sldId id="278" r:id="rId25"/>
    <p:sldId id="280" r:id="rId26"/>
    <p:sldId id="290" r:id="rId27"/>
  </p:sldIdLst>
  <p:sldSz cx="12192000" cy="6858000"/>
  <p:notesSz cx="6858000" cy="9144000"/>
  <p:embeddedFontLst>
    <p:embeddedFont>
      <p:font typeface="Open Sans" panose="020B0606030504020204" pitchFamily="34" charset="0"/>
      <p:regular r:id="rId29"/>
      <p:bold r:id="rId30"/>
      <p:italic r:id="rId31"/>
      <p:boldItalic r:id="rId32"/>
    </p:embeddedFont>
    <p:embeddedFont>
      <p:font typeface="Quattrocento Sans" panose="020B0502050000020003"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79"/>
    <p:restoredTop sz="94014"/>
  </p:normalViewPr>
  <p:slideViewPr>
    <p:cSldViewPr snapToGrid="0">
      <p:cViewPr varScale="1">
        <p:scale>
          <a:sx n="116" d="100"/>
          <a:sy n="116" d="100"/>
        </p:scale>
        <p:origin x="496" y="1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 y="-54090"/>
            <a:ext cx="12321682" cy="6966180"/>
          </a:xfrm>
          <a:prstGeom prst="rect">
            <a:avLst/>
          </a:prstGeom>
          <a:noFill/>
          <a:ln>
            <a:noFill/>
          </a:ln>
        </p:spPr>
      </p:pic>
      <p:sp>
        <p:nvSpPr>
          <p:cNvPr id="49" name="Google Shape;49;p1"/>
          <p:cNvSpPr txBox="1"/>
          <p:nvPr/>
        </p:nvSpPr>
        <p:spPr>
          <a:xfrm>
            <a:off x="410045" y="5973158"/>
            <a:ext cx="4217985" cy="37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2:  </a:t>
            </a:r>
            <a:r>
              <a:rPr lang="en-US" sz="2800" b="1" baseline="30000" dirty="0">
                <a:solidFill>
                  <a:schemeClr val="dk1"/>
                </a:solidFill>
              </a:rPr>
              <a:t>September 14</a:t>
            </a:r>
            <a:r>
              <a:rPr lang="en-US" sz="2800" b="1" i="0" u="none" strike="noStrike" cap="none" baseline="30000" dirty="0">
                <a:solidFill>
                  <a:schemeClr val="dk1"/>
                </a:solidFill>
                <a:latin typeface="Arial"/>
                <a:ea typeface="Arial"/>
                <a:cs typeface="Arial"/>
                <a:sym typeface="Arial"/>
              </a:rPr>
              <a:t> </a:t>
            </a:r>
            <a:endParaRPr lang="en-US"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925285" y="858762"/>
            <a:ext cx="10330543" cy="3703538"/>
          </a:xfrm>
          <a:prstGeom prst="rect">
            <a:avLst/>
          </a:prstGeom>
          <a:noFill/>
          <a:ln>
            <a:noFill/>
          </a:ln>
        </p:spPr>
        <p:txBody>
          <a:bodyPr spcFirstLastPara="1" wrap="square" lIns="91425" tIns="45700" rIns="91425" bIns="45700" anchor="t" anchorCtr="0">
            <a:spAutoFit/>
          </a:bodyPr>
          <a:lstStyle/>
          <a:p>
            <a:pPr algn="ctr"/>
            <a:r>
              <a:rPr lang="en-US" sz="4400" b="1" baseline="30000" dirty="0">
                <a:effectLst/>
                <a:latin typeface="Arial" panose="020B0604020202020204" pitchFamily="34" charset="0"/>
              </a:rPr>
              <a:t>2 Chronicles 30:1-9</a:t>
            </a:r>
          </a:p>
          <a:p>
            <a:pPr algn="ctr"/>
            <a:endParaRPr lang="en-US" sz="4400" baseline="30000" dirty="0">
              <a:effectLst/>
              <a:latin typeface="Arial" panose="020B0604020202020204" pitchFamily="34" charset="0"/>
            </a:endParaRPr>
          </a:p>
          <a:p>
            <a:pPr algn="just"/>
            <a:r>
              <a:rPr lang="en-US" sz="4400" baseline="30000" dirty="0">
                <a:effectLst/>
                <a:latin typeface="Arial" panose="020B0604020202020204" pitchFamily="34" charset="0"/>
              </a:rPr>
              <a:t>When Hezekiah was twenty-five, he became Judah’s, the southern kingdom’s, king. Unlike Ahaz, his father, Hezekiah was not a wicked king. Maybe Hezekiah’s remembrance of his father’s deeds, and the consequences (continued Assyrian attacks against Judah) that followed, led him to act differently.</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92629" y="965505"/>
            <a:ext cx="10406742" cy="4163613"/>
          </a:xfrm>
          <a:prstGeom prst="rect">
            <a:avLst/>
          </a:prstGeom>
          <a:noFill/>
          <a:ln>
            <a:noFill/>
          </a:ln>
        </p:spPr>
        <p:txBody>
          <a:bodyPr spcFirstLastPara="1" wrap="square" lIns="91425" tIns="45700" rIns="91425" bIns="45700" anchor="t" anchorCtr="0">
            <a:noAutofit/>
          </a:bodyPr>
          <a:lstStyle/>
          <a:p>
            <a:pPr algn="just"/>
            <a:r>
              <a:rPr lang="en-US" sz="4400" baseline="30000" dirty="0">
                <a:effectLst/>
                <a:latin typeface="Arial" panose="020B0604020202020204" pitchFamily="34" charset="0"/>
              </a:rPr>
              <a:t>Emancipation celebrations in the United States date back to the 19th century. Juneteenth, now a national holiday, commemorates enslaved Texans’ freedom. However, there were other communities and cities where black residents celebrated emancipation. In 1865, black farmers in Tampa, Florida borrowed American flags to celebrate their freedom.</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10134" y="901527"/>
            <a:ext cx="10234809" cy="2800767"/>
          </a:xfrm>
          <a:prstGeom prst="rect">
            <a:avLst/>
          </a:prstGeom>
          <a:noFill/>
        </p:spPr>
        <p:txBody>
          <a:bodyPr wrap="square" rtlCol="0">
            <a:spAutoFit/>
          </a:bodyPr>
          <a:lstStyle/>
          <a:p>
            <a:pPr algn="just"/>
            <a:r>
              <a:rPr lang="en-US" sz="4400" baseline="30000" dirty="0">
                <a:effectLst/>
                <a:latin typeface="Arial" panose="020B0604020202020204" pitchFamily="34" charset="0"/>
              </a:rPr>
              <a:t>April 27 is Freedom Day which is the South African celebration of the country’s first democratic election. This day reminds the country of its announced official end of apartheid. The day – filled with parades, visits to monuments, and street parties – symbolizes what should have been a complete end to unjust policies. </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4144" y="1045776"/>
            <a:ext cx="10183712" cy="3703578"/>
          </a:xfrm>
          <a:prstGeom prst="rect">
            <a:avLst/>
          </a:prstGeom>
          <a:noFill/>
        </p:spPr>
        <p:txBody>
          <a:bodyPr wrap="square" rtlCol="0">
            <a:spAutoFit/>
          </a:bodyPr>
          <a:lstStyle/>
          <a:p>
            <a:pPr algn="just"/>
            <a:r>
              <a:rPr lang="en-US" sz="4400" baseline="30000" dirty="0">
                <a:effectLst/>
                <a:latin typeface="Arial" panose="020B0604020202020204" pitchFamily="34" charset="0"/>
              </a:rPr>
              <a:t>Celebrations have significance. The church calendar has seasons, i.e., Advent, Lent, and Pentecost. Each year, Christians have the opportunity to remember what God has done, is doing, and will do in building the Lord’s kingdom. Too often, like Israel, God’s holidays have lost their significance. Christmas trees, wreaths, and gifts, Easter eggs and baskets, and for some turkey, gravy, and cranberry sauce have shifted the focus from God to things.</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1446509"/>
          </a:xfrm>
          <a:prstGeom prst="rect">
            <a:avLst/>
          </a:prstGeom>
          <a:noFill/>
          <a:ln>
            <a:noFill/>
          </a:ln>
        </p:spPr>
        <p:txBody>
          <a:bodyPr spcFirstLastPara="1" wrap="square" lIns="91425" tIns="45700" rIns="91425" bIns="45700" anchor="t" anchorCtr="0">
            <a:spAutoFit/>
          </a:bodyPr>
          <a:lstStyle/>
          <a:p>
            <a:pPr marL="461963" indent="-461963" algn="just"/>
            <a:r>
              <a:rPr lang="en-US" sz="4400" baseline="30000" dirty="0">
                <a:effectLst/>
                <a:latin typeface="+mn-lt"/>
              </a:rPr>
              <a:t>1.	</a:t>
            </a:r>
            <a:r>
              <a:rPr lang="en-US" sz="4400" baseline="30000" dirty="0">
                <a:effectLst/>
                <a:latin typeface="Arial" panose="020B0604020202020204" pitchFamily="34" charset="0"/>
              </a:rPr>
              <a:t>What special days does the church celebrate? How important is it to participate in these celebrations?</a:t>
            </a:r>
          </a:p>
          <a:p>
            <a:pPr marL="461963" indent="-461963" algn="just"/>
            <a:endParaRPr lang="en-US" sz="4400" baseline="30000" dirty="0">
              <a:effectLst/>
              <a:latin typeface="+mn-lt"/>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1045028" y="1280773"/>
            <a:ext cx="10199915" cy="1897915"/>
          </a:xfrm>
          <a:prstGeom prst="rect">
            <a:avLst/>
          </a:prstGeom>
          <a:noFill/>
          <a:ln>
            <a:noFill/>
          </a:ln>
        </p:spPr>
        <p:txBody>
          <a:bodyPr spcFirstLastPara="1" wrap="square" lIns="91425" tIns="45700" rIns="91425" bIns="45700" anchor="t" anchorCtr="0">
            <a:spAutoFit/>
          </a:bodyPr>
          <a:lstStyle/>
          <a:p>
            <a:pPr marL="461963" indent="-461963" algn="just"/>
            <a:r>
              <a:rPr lang="en-US" sz="4400" baseline="30000" dirty="0">
                <a:effectLst/>
                <a:latin typeface="+mn-lt"/>
              </a:rPr>
              <a:t>2.	</a:t>
            </a:r>
            <a:r>
              <a:rPr lang="en-US" sz="4400" baseline="30000" dirty="0">
                <a:effectLst/>
                <a:latin typeface="Arial" panose="020B0604020202020204" pitchFamily="34" charset="0"/>
              </a:rPr>
              <a:t>What celebrations remind Christians of the freedom Jesus offers? (so, if the Son sets you free, you will be free indeed, John 8:36)</a:t>
            </a:r>
          </a:p>
          <a:p>
            <a:pPr marL="461963" indent="-461963" algn="just"/>
            <a:endParaRPr lang="en-US" sz="4400" baseline="30000" dirty="0">
              <a:effectLst/>
              <a:latin typeface="+mn-lt"/>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2"/>
          <p:cNvSpPr txBox="1"/>
          <p:nvPr/>
        </p:nvSpPr>
        <p:spPr>
          <a:xfrm>
            <a:off x="683409" y="720858"/>
            <a:ext cx="10825200" cy="6124713"/>
          </a:xfrm>
          <a:prstGeom prst="rect">
            <a:avLst/>
          </a:prstGeom>
          <a:noFill/>
          <a:ln>
            <a:noFill/>
          </a:ln>
        </p:spPr>
        <p:txBody>
          <a:bodyPr spcFirstLastPara="1" wrap="square" lIns="91425" tIns="45700" rIns="91425" bIns="45700" anchor="t" anchorCtr="0">
            <a:spAutoFit/>
          </a:bodyPr>
          <a:lstStyle/>
          <a:p>
            <a:pPr algn="ctr"/>
            <a:r>
              <a:rPr lang="en-US" sz="7200" b="1" dirty="0">
                <a:effectLst/>
                <a:latin typeface="Helvetica Neue" panose="02000503000000020004" pitchFamily="2" charset="0"/>
              </a:rPr>
              <a:t>Hezekiah Leads</a:t>
            </a:r>
            <a:r>
              <a:rPr lang="en-US" sz="7200" b="1" dirty="0">
                <a:latin typeface="Helvetica Neue" panose="02000503000000020004" pitchFamily="2" charset="0"/>
              </a:rPr>
              <a:t> </a:t>
            </a:r>
            <a:r>
              <a:rPr lang="en-US" sz="7200" b="1" dirty="0">
                <a:effectLst/>
                <a:latin typeface="Helvetica Neue" panose="02000503000000020004" pitchFamily="2" charset="0"/>
              </a:rPr>
              <a:t>the People Back</a:t>
            </a:r>
            <a:r>
              <a:rPr lang="en-US" sz="7200" b="1" dirty="0">
                <a:latin typeface="Helvetica Neue" panose="02000503000000020004" pitchFamily="2" charset="0"/>
              </a:rPr>
              <a:t> </a:t>
            </a:r>
            <a:r>
              <a:rPr lang="en-US" sz="7200" b="1" dirty="0">
                <a:effectLst/>
                <a:latin typeface="Helvetica Neue" panose="02000503000000020004" pitchFamily="2" charset="0"/>
              </a:rPr>
              <a:t>to God</a:t>
            </a:r>
            <a:endParaRPr lang="en-US" sz="7200" dirty="0">
              <a:effectLst/>
              <a:latin typeface="Helvetica Neue" panose="02000503000000020004" pitchFamily="2" charset="0"/>
            </a:endParaRPr>
          </a:p>
          <a:p>
            <a:endParaRPr lang="en-US" sz="4400" baseline="30000" dirty="0"/>
          </a:p>
          <a:p>
            <a:r>
              <a:rPr lang="en-US" sz="4400" b="1" baseline="30000" dirty="0"/>
              <a:t>Focus Scripture:  </a:t>
            </a:r>
            <a:r>
              <a:rPr lang="en-US" sz="4400" baseline="30000" dirty="0">
                <a:effectLst/>
                <a:latin typeface="Helvetica Neue" panose="02000503000000020004" pitchFamily="2" charset="0"/>
              </a:rPr>
              <a:t>2 Chronicles 30:1-9, 26-27</a:t>
            </a:r>
            <a:endParaRPr lang="en-US" sz="4400" baseline="30000" dirty="0"/>
          </a:p>
          <a:p>
            <a:endParaRPr lang="fi-FI" sz="4400" baseline="30000" dirty="0">
              <a:latin typeface="+mj-lt"/>
            </a:endParaRPr>
          </a:p>
          <a:p>
            <a:pPr algn="ctr"/>
            <a:r>
              <a:rPr lang="fi-FI" sz="4400" b="1" baseline="30000" dirty="0">
                <a:latin typeface="+mj-lt"/>
              </a:rPr>
              <a:t>Key </a:t>
            </a:r>
            <a:r>
              <a:rPr lang="fi-FI" sz="4400" b="1" baseline="30000" dirty="0" err="1">
                <a:latin typeface="+mj-lt"/>
              </a:rPr>
              <a:t>Verse</a:t>
            </a:r>
            <a:r>
              <a:rPr lang="fi-FI" sz="4400" b="1" baseline="30000" dirty="0">
                <a:latin typeface="+mj-lt"/>
              </a:rPr>
              <a:t>:</a:t>
            </a:r>
            <a:r>
              <a:rPr lang="en-US" sz="4400" i="1" baseline="30000" dirty="0"/>
              <a:t> </a:t>
            </a:r>
            <a:r>
              <a:rPr lang="en-US" sz="4400" baseline="30000" dirty="0">
                <a:effectLst/>
                <a:latin typeface="Helvetica Neue" panose="02000503000000020004" pitchFamily="2" charset="0"/>
              </a:rPr>
              <a:t>There was great joy in Jerusalem, for since the time of Solomon son of King David of Israel there had been nothing like this in Jerusalem. 2 Chronicles 30:26 </a:t>
            </a:r>
            <a:r>
              <a:rPr lang="en-US" sz="4400" i="1" baseline="30000" dirty="0">
                <a:latin typeface="+mn-lt"/>
              </a:rPr>
              <a:t>(NRSV UE)</a:t>
            </a:r>
            <a:endParaRPr lang="en-US" sz="4400" baseline="30000" dirty="0">
              <a:latin typeface="+mn-lt"/>
            </a:endParaRPr>
          </a:p>
          <a:p>
            <a:pPr algn="ctr"/>
            <a:endParaRPr lang="fi-FI" sz="5400" baseline="30000" dirty="0">
              <a:latin typeface="+mj-lt"/>
            </a:endParaRPr>
          </a:p>
          <a:p>
            <a:pPr algn="ctr"/>
            <a:endParaRPr lang="en-US" sz="5400" i="1" baseline="30000" dirty="0"/>
          </a:p>
        </p:txBody>
      </p:sp>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6;p29">
            <a:extLst>
              <a:ext uri="{FF2B5EF4-FFF2-40B4-BE49-F238E27FC236}">
                <a16:creationId xmlns:a16="http://schemas.microsoft.com/office/drawing/2014/main" id="{D06D0096-BDC1-88FF-F828-D522E175B719}"/>
              </a:ext>
            </a:extLst>
          </p:cNvPr>
          <p:cNvSpPr txBox="1"/>
          <p:nvPr/>
        </p:nvSpPr>
        <p:spPr>
          <a:xfrm>
            <a:off x="1045028" y="1280773"/>
            <a:ext cx="10199915" cy="1446509"/>
          </a:xfrm>
          <a:prstGeom prst="rect">
            <a:avLst/>
          </a:prstGeom>
          <a:noFill/>
          <a:ln>
            <a:noFill/>
          </a:ln>
        </p:spPr>
        <p:txBody>
          <a:bodyPr spcFirstLastPara="1" wrap="square" lIns="91425" tIns="45700" rIns="91425" bIns="45700" anchor="t" anchorCtr="0">
            <a:spAutoFit/>
          </a:bodyPr>
          <a:lstStyle/>
          <a:p>
            <a:pPr marL="466725" indent="-466725" algn="just"/>
            <a:r>
              <a:rPr lang="en-US" sz="4400" baseline="30000" dirty="0">
                <a:effectLst/>
                <a:latin typeface="+mn-lt"/>
              </a:rPr>
              <a:t>3.	</a:t>
            </a:r>
            <a:r>
              <a:rPr lang="en-US" sz="4400" baseline="30000" dirty="0">
                <a:effectLst/>
                <a:latin typeface="Arial" panose="020B0604020202020204" pitchFamily="34" charset="0"/>
              </a:rPr>
              <a:t>Why do you think after praise and worship celebrations people turn from God?</a:t>
            </a:r>
          </a:p>
          <a:p>
            <a:pPr marL="461963" indent="-461963" algn="just"/>
            <a:endParaRPr lang="en-US" sz="4400" baseline="30000" dirty="0">
              <a:effectLst/>
              <a:latin typeface="+mn-lt"/>
            </a:endParaRPr>
          </a:p>
        </p:txBody>
      </p:sp>
    </p:spTree>
    <p:extLst>
      <p:ext uri="{BB962C8B-B14F-4D97-AF65-F5344CB8AC3E}">
        <p14:creationId xmlns:p14="http://schemas.microsoft.com/office/powerpoint/2010/main" val="274891289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6;p29">
            <a:extLst>
              <a:ext uri="{FF2B5EF4-FFF2-40B4-BE49-F238E27FC236}">
                <a16:creationId xmlns:a16="http://schemas.microsoft.com/office/drawing/2014/main" id="{DB3ADF72-8528-60F4-9983-C72D5E6D0F46}"/>
              </a:ext>
            </a:extLst>
          </p:cNvPr>
          <p:cNvSpPr txBox="1"/>
          <p:nvPr/>
        </p:nvSpPr>
        <p:spPr>
          <a:xfrm>
            <a:off x="1045028" y="1280773"/>
            <a:ext cx="10199915" cy="995104"/>
          </a:xfrm>
          <a:prstGeom prst="rect">
            <a:avLst/>
          </a:prstGeom>
          <a:noFill/>
          <a:ln>
            <a:noFill/>
          </a:ln>
        </p:spPr>
        <p:txBody>
          <a:bodyPr spcFirstLastPara="1" wrap="square" lIns="91425" tIns="45700" rIns="91425" bIns="45700" anchor="t" anchorCtr="0">
            <a:spAutoFit/>
          </a:bodyPr>
          <a:lstStyle/>
          <a:p>
            <a:pPr marL="466725" indent="-466725" algn="just"/>
            <a:r>
              <a:rPr lang="en-US" sz="4400" baseline="30000" dirty="0">
                <a:effectLst/>
                <a:latin typeface="+mn-lt"/>
              </a:rPr>
              <a:t>4.	</a:t>
            </a:r>
            <a:r>
              <a:rPr lang="en-US" sz="4400" baseline="30000" dirty="0">
                <a:effectLst/>
                <a:latin typeface="Arial" panose="020B0604020202020204" pitchFamily="34" charset="0"/>
              </a:rPr>
              <a:t>Where do you see Jesus in today’s lesson?</a:t>
            </a:r>
          </a:p>
          <a:p>
            <a:pPr marL="461963" indent="-461963" algn="just"/>
            <a:endParaRPr lang="en-US" sz="4400" baseline="30000" dirty="0">
              <a:effectLst/>
              <a:latin typeface="+mn-lt"/>
            </a:endParaRPr>
          </a:p>
        </p:txBody>
      </p:sp>
    </p:spTree>
    <p:extLst>
      <p:ext uri="{BB962C8B-B14F-4D97-AF65-F5344CB8AC3E}">
        <p14:creationId xmlns:p14="http://schemas.microsoft.com/office/powerpoint/2010/main" val="72469279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6;p29">
            <a:extLst>
              <a:ext uri="{FF2B5EF4-FFF2-40B4-BE49-F238E27FC236}">
                <a16:creationId xmlns:a16="http://schemas.microsoft.com/office/drawing/2014/main" id="{E08CBA86-780A-7042-A7E0-7CF5DCD6C51C}"/>
              </a:ext>
            </a:extLst>
          </p:cNvPr>
          <p:cNvSpPr txBox="1"/>
          <p:nvPr/>
        </p:nvSpPr>
        <p:spPr>
          <a:xfrm>
            <a:off x="1045028" y="1280773"/>
            <a:ext cx="10199915" cy="995104"/>
          </a:xfrm>
          <a:prstGeom prst="rect">
            <a:avLst/>
          </a:prstGeom>
          <a:noFill/>
          <a:ln>
            <a:noFill/>
          </a:ln>
        </p:spPr>
        <p:txBody>
          <a:bodyPr spcFirstLastPara="1" wrap="square" lIns="91425" tIns="45700" rIns="91425" bIns="45700" anchor="t" anchorCtr="0">
            <a:spAutoFit/>
          </a:bodyPr>
          <a:lstStyle/>
          <a:p>
            <a:pPr marL="466725" indent="-466725" algn="just"/>
            <a:r>
              <a:rPr lang="en-US" sz="4400" baseline="30000" dirty="0">
                <a:effectLst/>
                <a:latin typeface="+mn-lt"/>
              </a:rPr>
              <a:t>5.	</a:t>
            </a:r>
            <a:r>
              <a:rPr lang="en-US" sz="4400" baseline="30000" dirty="0">
                <a:effectLst/>
                <a:latin typeface="Arial" panose="020B0604020202020204" pitchFamily="34" charset="0"/>
              </a:rPr>
              <a:t>How will you apply what you learned to your life?</a:t>
            </a:r>
          </a:p>
          <a:p>
            <a:pPr marL="461963" indent="-461963" algn="just"/>
            <a:endParaRPr lang="en-US" sz="4400" baseline="30000" dirty="0">
              <a:effectLst/>
              <a:latin typeface="+mn-lt"/>
            </a:endParaRPr>
          </a:p>
        </p:txBody>
      </p:sp>
    </p:spTree>
    <p:extLst>
      <p:ext uri="{BB962C8B-B14F-4D97-AF65-F5344CB8AC3E}">
        <p14:creationId xmlns:p14="http://schemas.microsoft.com/office/powerpoint/2010/main" val="339512322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1023884"/>
            <a:ext cx="10559143" cy="5057754"/>
          </a:xfrm>
          <a:prstGeom prst="rect">
            <a:avLst/>
          </a:prstGeom>
          <a:noFill/>
          <a:ln>
            <a:noFill/>
          </a:ln>
        </p:spPr>
        <p:txBody>
          <a:bodyPr spcFirstLastPara="1" wrap="square" lIns="91425" tIns="45700" rIns="91425" bIns="45700" anchor="t" anchorCtr="0">
            <a:spAutoFit/>
          </a:bodyPr>
          <a:lstStyle/>
          <a:p>
            <a:pPr algn="ctr"/>
            <a:r>
              <a:rPr lang="en-US" sz="4400" baseline="30000" dirty="0">
                <a:effectLst/>
                <a:latin typeface="Arial" panose="020B0604020202020204" pitchFamily="34" charset="0"/>
              </a:rPr>
              <a:t>Meditate on the words from this hymn, “Sing the Wondrous Love of Jesus” (AMECH #511)</a:t>
            </a:r>
          </a:p>
          <a:p>
            <a:pPr algn="ctr"/>
            <a:endParaRPr lang="en-US" sz="4400" baseline="30000" dirty="0">
              <a:effectLst/>
              <a:latin typeface="Arial" panose="020B0604020202020204" pitchFamily="34" charset="0"/>
            </a:endParaRPr>
          </a:p>
          <a:p>
            <a:pPr algn="ctr"/>
            <a:r>
              <a:rPr lang="en-US" sz="4400" baseline="30000" dirty="0">
                <a:effectLst/>
                <a:latin typeface="Arial" panose="020B0604020202020204" pitchFamily="34" charset="0"/>
              </a:rPr>
              <a:t>Sing the wondrous love of Jesus,</a:t>
            </a:r>
            <a:br>
              <a:rPr lang="en-US" sz="4400" baseline="30000" dirty="0">
                <a:effectLst/>
                <a:latin typeface="Arial" panose="020B0604020202020204" pitchFamily="34" charset="0"/>
              </a:rPr>
            </a:br>
            <a:r>
              <a:rPr lang="en-US" sz="4400" baseline="30000" dirty="0">
                <a:effectLst/>
                <a:latin typeface="Arial" panose="020B0604020202020204" pitchFamily="34" charset="0"/>
              </a:rPr>
              <a:t>Sing his mercy and his grace;</a:t>
            </a:r>
          </a:p>
          <a:p>
            <a:pPr algn="ctr"/>
            <a:r>
              <a:rPr lang="en-US" sz="4400" baseline="30000" dirty="0">
                <a:effectLst/>
                <a:latin typeface="Arial" panose="020B0604020202020204" pitchFamily="34" charset="0"/>
              </a:rPr>
              <a:t>In the mansions bright and blessed</a:t>
            </a:r>
            <a:br>
              <a:rPr lang="en-US" sz="4400" baseline="30000" dirty="0">
                <a:effectLst/>
                <a:latin typeface="Arial" panose="020B0604020202020204" pitchFamily="34" charset="0"/>
              </a:rPr>
            </a:br>
            <a:r>
              <a:rPr lang="en-US" sz="4400" baseline="30000" dirty="0">
                <a:effectLst/>
                <a:latin typeface="Arial" panose="020B0604020202020204" pitchFamily="34" charset="0"/>
              </a:rPr>
              <a:t>He’ll prepare for us a place.</a:t>
            </a:r>
          </a:p>
          <a:p>
            <a:pPr algn="ctr"/>
            <a:r>
              <a:rPr lang="en-US" sz="4400" baseline="30000" dirty="0">
                <a:effectLst/>
                <a:latin typeface="Arial" panose="020B0604020202020204" pitchFamily="34" charset="0"/>
              </a:rPr>
              <a:t>Refrain: When we all get to heaven,</a:t>
            </a:r>
          </a:p>
          <a:p>
            <a:pPr algn="ctr"/>
            <a:r>
              <a:rPr lang="en-US" sz="4400" baseline="30000" dirty="0">
                <a:effectLst/>
                <a:latin typeface="Arial" panose="020B0604020202020204" pitchFamily="34" charset="0"/>
              </a:rPr>
              <a:t>What a day of rejoicing that will be!</a:t>
            </a:r>
          </a:p>
          <a:p>
            <a:pPr algn="ctr"/>
            <a:r>
              <a:rPr lang="en-US" sz="4400" baseline="30000" dirty="0">
                <a:effectLst/>
                <a:latin typeface="Arial" panose="020B0604020202020204" pitchFamily="34" charset="0"/>
              </a:rPr>
              <a:t>When we all see Jesus,</a:t>
            </a:r>
          </a:p>
          <a:p>
            <a:pPr algn="ctr"/>
            <a:r>
              <a:rPr lang="en-US" sz="4400" baseline="30000" dirty="0">
                <a:effectLst/>
                <a:latin typeface="Arial" panose="020B0604020202020204" pitchFamily="34" charset="0"/>
              </a:rPr>
              <a:t>We’ll sing and shout the victory!</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 name="Google Shape;167;p31">
            <a:extLst>
              <a:ext uri="{FF2B5EF4-FFF2-40B4-BE49-F238E27FC236}">
                <a16:creationId xmlns:a16="http://schemas.microsoft.com/office/drawing/2014/main" id="{DC755A07-AA65-DE47-1623-1CA2494C3648}"/>
              </a:ext>
            </a:extLst>
          </p:cNvPr>
          <p:cNvSpPr txBox="1"/>
          <p:nvPr/>
        </p:nvSpPr>
        <p:spPr>
          <a:xfrm>
            <a:off x="774325" y="869648"/>
            <a:ext cx="10559143" cy="2349321"/>
          </a:xfrm>
          <a:prstGeom prst="rect">
            <a:avLst/>
          </a:prstGeom>
          <a:noFill/>
          <a:ln>
            <a:noFill/>
          </a:ln>
        </p:spPr>
        <p:txBody>
          <a:bodyPr spcFirstLastPara="1" wrap="square" lIns="91425" tIns="45700" rIns="91425" bIns="45700" anchor="t" anchorCtr="0">
            <a:spAutoFit/>
          </a:bodyPr>
          <a:lstStyle/>
          <a:p>
            <a:pPr algn="just"/>
            <a:r>
              <a:rPr lang="en-US" sz="4400" b="1" baseline="30000" dirty="0">
                <a:effectLst/>
                <a:latin typeface="Arial" panose="020B0604020202020204" pitchFamily="34" charset="0"/>
              </a:rPr>
              <a:t>Prayer:</a:t>
            </a:r>
            <a:r>
              <a:rPr lang="en-US" sz="4400" baseline="30000" dirty="0">
                <a:effectLst/>
                <a:latin typeface="Arial" panose="020B0604020202020204" pitchFamily="34" charset="0"/>
              </a:rPr>
              <a:t> Lord, thank you for the many ways you demonstrate your power on earth. Help us to see and hear with our spiritual senses. Please give us the courage to share the miraculous we experience every time a new life enters the world. In Jesus’ name. Amen.</a:t>
            </a: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63624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5800" y="1311621"/>
            <a:ext cx="10220400" cy="4688423"/>
          </a:xfrm>
          <a:prstGeom prst="rect">
            <a:avLst/>
          </a:prstGeom>
          <a:noFill/>
          <a:ln>
            <a:noFill/>
          </a:ln>
        </p:spPr>
        <p:txBody>
          <a:bodyPr spcFirstLastPara="1" wrap="square" lIns="91425" tIns="45700" rIns="91425" bIns="45700" anchor="t" anchorCtr="0">
            <a:spAutoFit/>
          </a:bodyPr>
          <a:lstStyle/>
          <a:p>
            <a:pPr algn="ctr"/>
            <a:r>
              <a:rPr lang="en-US" sz="2800" b="1" baseline="30000" dirty="0">
                <a:effectLst/>
                <a:latin typeface="Helvetica Neue" panose="02000503000000020004" pitchFamily="2" charset="0"/>
              </a:rPr>
              <a:t>2 Chronicles</a:t>
            </a:r>
            <a:r>
              <a:rPr lang="en-US" sz="2800" b="1" baseline="30000" dirty="0">
                <a:latin typeface="Helvetica Neue" panose="02000503000000020004" pitchFamily="2" charset="0"/>
              </a:rPr>
              <a:t> </a:t>
            </a:r>
            <a:r>
              <a:rPr lang="en-US" sz="2800" b="1" baseline="30000" dirty="0">
                <a:effectLst/>
                <a:latin typeface="Helvetica Neue" panose="02000503000000020004" pitchFamily="2" charset="0"/>
              </a:rPr>
              <a:t>30:1-9</a:t>
            </a:r>
            <a:endParaRPr lang="en-US" sz="2800" baseline="30000" dirty="0">
              <a:effectLst/>
              <a:latin typeface="Helvetica Neue" panose="02000503000000020004" pitchFamily="2" charset="0"/>
            </a:endParaRPr>
          </a:p>
          <a:p>
            <a:pPr marL="466725" indent="-466725" algn="just"/>
            <a:r>
              <a:rPr lang="en-US" sz="2800" baseline="30000" dirty="0">
                <a:effectLst/>
                <a:latin typeface="Helvetica Neue" panose="02000503000000020004" pitchFamily="2" charset="0"/>
              </a:rPr>
              <a:t>1 	Hezekiah sent word to all Israel and Judah and wrote letters also to Ephraim and Manasseh, that they should come to the house of the Lord at Jerusalem, to keep the Passover to the Lord the God of Israel.</a:t>
            </a:r>
          </a:p>
          <a:p>
            <a:pPr marL="466725" indent="-466725" algn="just"/>
            <a:r>
              <a:rPr lang="en-US" sz="2800" baseline="30000" dirty="0">
                <a:effectLst/>
                <a:latin typeface="Helvetica Neue" panose="02000503000000020004" pitchFamily="2" charset="0"/>
              </a:rPr>
              <a:t>2 	For the king and his officials and all the assembly in Jerusalem had taken counsel to keep the Passover in the second month</a:t>
            </a:r>
          </a:p>
          <a:p>
            <a:pPr marL="466725" indent="-466725" algn="just"/>
            <a:r>
              <a:rPr lang="en-US" sz="2800" baseline="30000" dirty="0">
                <a:effectLst/>
                <a:latin typeface="Helvetica Neue" panose="02000503000000020004" pitchFamily="2" charset="0"/>
              </a:rPr>
              <a:t>3 	(for they could not keep it at its proper time because the priests had not sanctified themselves in sufficient number, nor had the people assembled in Jerusalem).</a:t>
            </a:r>
          </a:p>
          <a:p>
            <a:pPr marL="466725" indent="-466725" algn="just"/>
            <a:r>
              <a:rPr lang="en-US" sz="2800" baseline="30000" dirty="0">
                <a:effectLst/>
                <a:latin typeface="Helvetica Neue" panose="02000503000000020004" pitchFamily="2" charset="0"/>
              </a:rPr>
              <a:t>4 	The plan seemed right to the king and all the assembly.</a:t>
            </a:r>
          </a:p>
          <a:p>
            <a:pPr marL="466725" indent="-466725" algn="just"/>
            <a:r>
              <a:rPr lang="en-US" sz="2800" baseline="30000" dirty="0">
                <a:effectLst/>
                <a:latin typeface="Helvetica Neue" panose="02000503000000020004" pitchFamily="2" charset="0"/>
              </a:rPr>
              <a:t>5 	So they decreed to make a proclamation throughout all Israel, from Beer-</a:t>
            </a:r>
            <a:r>
              <a:rPr lang="en-US" sz="2800" baseline="30000" dirty="0" err="1">
                <a:effectLst/>
                <a:latin typeface="Helvetica Neue" panose="02000503000000020004" pitchFamily="2" charset="0"/>
              </a:rPr>
              <a:t>sheba</a:t>
            </a:r>
            <a:r>
              <a:rPr lang="en-US" sz="2800" baseline="30000" dirty="0">
                <a:effectLst/>
                <a:latin typeface="Helvetica Neue" panose="02000503000000020004" pitchFamily="2" charset="0"/>
              </a:rPr>
              <a:t> to Dan, that the people should come and keep the Passover to the Lord the God of Israel, at Jerusalem, for they had not kept it in great numbers as prescribed.</a:t>
            </a:r>
          </a:p>
          <a:p>
            <a:pPr marL="466725" indent="-466725" algn="just"/>
            <a:r>
              <a:rPr lang="en-US" sz="2800" baseline="30000" dirty="0">
                <a:effectLst/>
                <a:latin typeface="Helvetica Neue" panose="02000503000000020004" pitchFamily="2" charset="0"/>
              </a:rPr>
              <a:t>6 	So couriers went throughout all Israel and Judah with letters from the king and his officials, as the king had commanded, saying, “O people of Israel, return to the Lord, the God of Abraham, Isaac, and Israel, so that he may turn again to the remnant of you who have escaped from the hand of the kings of Assyria.</a:t>
            </a:r>
          </a:p>
        </p:txBody>
      </p:sp>
      <p:sp>
        <p:nvSpPr>
          <p:cNvPr id="61" name="Google Shape;61;p3"/>
          <p:cNvSpPr txBox="1"/>
          <p:nvPr/>
        </p:nvSpPr>
        <p:spPr>
          <a:xfrm>
            <a:off x="877331" y="904102"/>
            <a:ext cx="10437338" cy="543698"/>
          </a:xfrm>
          <a:prstGeom prst="rect">
            <a:avLst/>
          </a:prstGeom>
          <a:noFill/>
          <a:ln>
            <a:noFill/>
          </a:ln>
        </p:spPr>
        <p:txBody>
          <a:bodyPr spcFirstLastPara="1" wrap="square" lIns="91425" tIns="45700" rIns="91425" bIns="45700" anchor="t" anchorCtr="0">
            <a:spAutoFit/>
          </a:bodyPr>
          <a:lstStyle/>
          <a:p>
            <a:pPr algn="ctr"/>
            <a:r>
              <a:rPr lang="en-US" sz="4400" b="1" baseline="30000" dirty="0">
                <a:solidFill>
                  <a:schemeClr val="bg2"/>
                </a:solidFill>
                <a:effectLst/>
                <a:latin typeface="Helvetica Neue" panose="02000503000000020004" pitchFamily="2" charset="0"/>
              </a:rPr>
              <a:t>2 Chronicles 30:1-9, 26-27 </a:t>
            </a:r>
            <a:r>
              <a:rPr lang="en-US" sz="4400" b="1" baseline="30000" dirty="0">
                <a:solidFill>
                  <a:schemeClr val="bg2"/>
                </a:solidFill>
                <a:effectLst/>
                <a:latin typeface="+mn-lt"/>
              </a:rPr>
              <a:t>(NRSV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DB9CB05D-497C-9E4F-967F-24C06386005F}"/>
              </a:ext>
            </a:extLst>
          </p:cNvPr>
          <p:cNvSpPr txBox="1"/>
          <p:nvPr/>
        </p:nvSpPr>
        <p:spPr>
          <a:xfrm>
            <a:off x="985800" y="891746"/>
            <a:ext cx="10220400" cy="3826648"/>
          </a:xfrm>
          <a:prstGeom prst="rect">
            <a:avLst/>
          </a:prstGeom>
          <a:noFill/>
          <a:ln>
            <a:noFill/>
          </a:ln>
        </p:spPr>
        <p:txBody>
          <a:bodyPr spcFirstLastPara="1" wrap="square" lIns="91425" tIns="45700" rIns="91425" bIns="45700" anchor="t" anchorCtr="0">
            <a:spAutoFit/>
          </a:bodyPr>
          <a:lstStyle/>
          <a:p>
            <a:pPr marL="466725" indent="-466725" algn="just"/>
            <a:r>
              <a:rPr lang="en-US" sz="2800" baseline="30000" dirty="0">
                <a:effectLst/>
                <a:latin typeface="Helvetica Neue" panose="02000503000000020004" pitchFamily="2" charset="0"/>
              </a:rPr>
              <a:t>7 	Do not be like your ancestors and your kindred, who were faithless to the Lord God of their ancestors, so that he made them a desolation, as you see.</a:t>
            </a:r>
          </a:p>
          <a:p>
            <a:pPr marL="466725" indent="-466725" algn="just"/>
            <a:r>
              <a:rPr lang="en-US" sz="2800" baseline="30000" dirty="0">
                <a:effectLst/>
                <a:latin typeface="Helvetica Neue" panose="02000503000000020004" pitchFamily="2" charset="0"/>
              </a:rPr>
              <a:t>8 	Do not now be stiff-necked as your ancestors were, but yield yourselves to the Lord and come to his sanctuary, which he has sanctified forever, and serve the Lord your God, so that his fierce anger may turn away from you.</a:t>
            </a:r>
          </a:p>
          <a:p>
            <a:pPr marL="466725" indent="-466725" algn="just"/>
            <a:r>
              <a:rPr lang="en-US" sz="2800" baseline="30000" dirty="0">
                <a:effectLst/>
                <a:latin typeface="Helvetica Neue" panose="02000503000000020004" pitchFamily="2" charset="0"/>
              </a:rPr>
              <a:t>9 	For as you return to the Lord, your kindred and your children will find compassion with their captors and return to this land. For the Lord your God is gracious and merciful and will not turn away his face from you, if you return to him.”</a:t>
            </a:r>
          </a:p>
          <a:p>
            <a:pPr marL="466725" indent="-466725" algn="ctr"/>
            <a:r>
              <a:rPr lang="en-US" sz="2800" b="1" baseline="30000" dirty="0">
                <a:effectLst/>
                <a:latin typeface="Helvetica Neue" panose="02000503000000020004" pitchFamily="2" charset="0"/>
              </a:rPr>
              <a:t>26-27</a:t>
            </a:r>
            <a:endParaRPr lang="en-US" sz="2800" baseline="30000" dirty="0">
              <a:effectLst/>
              <a:latin typeface="Helvetica Neue" panose="02000503000000020004" pitchFamily="2" charset="0"/>
            </a:endParaRPr>
          </a:p>
          <a:p>
            <a:pPr marL="466725" indent="-466725" algn="just"/>
            <a:r>
              <a:rPr lang="en-US" sz="2800" baseline="30000" dirty="0">
                <a:effectLst/>
                <a:latin typeface="Helvetica Neue" panose="02000503000000020004" pitchFamily="2" charset="0"/>
              </a:rPr>
              <a:t>26 	There was great joy in Jerusalem, for since the time of Solomon son of King David of Israel there had been nothing like this in Jerusalem. </a:t>
            </a:r>
          </a:p>
          <a:p>
            <a:pPr marL="466725" indent="-466725" algn="just"/>
            <a:r>
              <a:rPr lang="en-US" sz="2800" baseline="30000" dirty="0">
                <a:effectLst/>
                <a:latin typeface="Helvetica Neue" panose="02000503000000020004" pitchFamily="2" charset="0"/>
              </a:rPr>
              <a:t>27 	Then the priests and the Levites stood up and blessed the people, and their voice was heard; their prayer came to his holy dwelling in heaven.</a:t>
            </a:r>
          </a:p>
        </p:txBody>
      </p:sp>
    </p:spTree>
    <p:extLst>
      <p:ext uri="{BB962C8B-B14F-4D97-AF65-F5344CB8AC3E}">
        <p14:creationId xmlns:p14="http://schemas.microsoft.com/office/powerpoint/2010/main" val="99787321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678473"/>
            <a:ext cx="10613282" cy="5509160"/>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pPr>
            <a:r>
              <a:rPr lang="en-US" sz="4400" b="1" baseline="30000" dirty="0">
                <a:solidFill>
                  <a:schemeClr val="dk2"/>
                </a:solidFill>
                <a:latin typeface="+mn-lt"/>
                <a:ea typeface="Quattrocento Sans"/>
                <a:cs typeface="Quattrocento Sans"/>
                <a:sym typeface="Quattrocento Sans"/>
              </a:rPr>
              <a:t>Key Terms</a:t>
            </a:r>
          </a:p>
          <a:p>
            <a:pPr marL="571500" indent="-571500" algn="just">
              <a:buFont typeface="Arial" panose="020B0604020202020204" pitchFamily="34" charset="0"/>
              <a:buChar char="•"/>
            </a:pPr>
            <a:r>
              <a:rPr lang="en-US" sz="4400" b="1" baseline="30000" dirty="0">
                <a:effectLst/>
                <a:latin typeface="Arial" panose="020B0604020202020204" pitchFamily="34" charset="0"/>
              </a:rPr>
              <a:t>Chronicles </a:t>
            </a:r>
            <a:r>
              <a:rPr lang="en-US" sz="4400" baseline="30000" dirty="0">
                <a:effectLst/>
                <a:latin typeface="Arial" panose="020B0604020202020204" pitchFamily="34" charset="0"/>
              </a:rPr>
              <a:t>– In the Jewish Bible (the Tankah), Chronicles is the last and concluding book – it gives a summary of Israel’s history and provides hope for a better future.</a:t>
            </a:r>
          </a:p>
          <a:p>
            <a:pPr marL="571500" indent="-571500" algn="just">
              <a:buFont typeface="Arial" panose="020B0604020202020204" pitchFamily="34" charset="0"/>
              <a:buChar char="•"/>
            </a:pPr>
            <a:r>
              <a:rPr lang="en-US" sz="4400" b="1" baseline="30000" dirty="0">
                <a:effectLst/>
                <a:latin typeface="Arial" panose="020B0604020202020204" pitchFamily="34" charset="0"/>
              </a:rPr>
              <a:t>Hezekiah</a:t>
            </a:r>
            <a:r>
              <a:rPr lang="en-US" sz="4400" baseline="30000" dirty="0">
                <a:effectLst/>
                <a:latin typeface="Arial" panose="020B0604020202020204" pitchFamily="34" charset="0"/>
              </a:rPr>
              <a:t> – Derived from the Hebrew root “</a:t>
            </a:r>
            <a:r>
              <a:rPr lang="en-US" sz="4400" baseline="30000" dirty="0" err="1">
                <a:effectLst/>
                <a:latin typeface="Arial" panose="020B0604020202020204" pitchFamily="34" charset="0"/>
              </a:rPr>
              <a:t>chazak</a:t>
            </a:r>
            <a:r>
              <a:rPr lang="en-US" sz="4400" baseline="30000" dirty="0">
                <a:effectLst/>
                <a:latin typeface="Arial" panose="020B0604020202020204" pitchFamily="34" charset="0"/>
              </a:rPr>
              <a:t>” (be strong) which means “YHWH strengthens.”</a:t>
            </a:r>
          </a:p>
          <a:p>
            <a:pPr marL="571500" indent="-571500" algn="just">
              <a:buFont typeface="Arial" panose="020B0604020202020204" pitchFamily="34" charset="0"/>
              <a:buChar char="•"/>
            </a:pPr>
            <a:r>
              <a:rPr lang="en-US" sz="4400" b="1" baseline="30000" dirty="0">
                <a:effectLst/>
                <a:latin typeface="Arial" panose="020B0604020202020204" pitchFamily="34" charset="0"/>
              </a:rPr>
              <a:t>Idol </a:t>
            </a:r>
            <a:r>
              <a:rPr lang="en-US" sz="4400" baseline="30000" dirty="0">
                <a:effectLst/>
                <a:latin typeface="Arial" panose="020B0604020202020204" pitchFamily="34" charset="0"/>
              </a:rPr>
              <a:t>– Hebrew “</a:t>
            </a:r>
            <a:r>
              <a:rPr lang="en-US" sz="4400" baseline="30000" dirty="0" err="1">
                <a:effectLst/>
                <a:latin typeface="Arial" panose="020B0604020202020204" pitchFamily="34" charset="0"/>
              </a:rPr>
              <a:t>elohim</a:t>
            </a:r>
            <a:r>
              <a:rPr lang="en-US" sz="4400" baseline="30000" dirty="0">
                <a:effectLst/>
                <a:latin typeface="Arial" panose="020B0604020202020204" pitchFamily="34" charset="0"/>
              </a:rPr>
              <a:t> </a:t>
            </a:r>
            <a:r>
              <a:rPr lang="en-US" sz="4400" baseline="30000" dirty="0" err="1">
                <a:effectLst/>
                <a:latin typeface="Arial" panose="020B0604020202020204" pitchFamily="34" charset="0"/>
              </a:rPr>
              <a:t>acheirim</a:t>
            </a:r>
            <a:r>
              <a:rPr lang="en-US" sz="4400" baseline="30000" dirty="0">
                <a:effectLst/>
                <a:latin typeface="Arial" panose="020B0604020202020204" pitchFamily="34" charset="0"/>
              </a:rPr>
              <a:t>,” literally “other gods.” </a:t>
            </a:r>
          </a:p>
          <a:p>
            <a:pPr marL="571500" indent="-571500" algn="just">
              <a:buFont typeface="Arial" panose="020B0604020202020204" pitchFamily="34" charset="0"/>
              <a:buChar char="•"/>
            </a:pPr>
            <a:r>
              <a:rPr lang="en-US" sz="4400" b="1" baseline="30000" dirty="0">
                <a:effectLst/>
                <a:latin typeface="Arial" panose="020B0604020202020204" pitchFamily="34" charset="0"/>
              </a:rPr>
              <a:t>Passover </a:t>
            </a:r>
            <a:r>
              <a:rPr lang="en-US" sz="4400" baseline="30000" dirty="0">
                <a:effectLst/>
                <a:latin typeface="Arial" panose="020B0604020202020204" pitchFamily="34" charset="0"/>
              </a:rPr>
              <a:t>–</a:t>
            </a:r>
            <a:r>
              <a:rPr lang="en-US" sz="4400" b="1" baseline="30000" dirty="0">
                <a:effectLst/>
                <a:latin typeface="Arial" panose="020B0604020202020204" pitchFamily="34" charset="0"/>
              </a:rPr>
              <a:t> </a:t>
            </a:r>
            <a:r>
              <a:rPr lang="en-US" sz="4400" baseline="30000" dirty="0">
                <a:effectLst/>
                <a:latin typeface="Arial" panose="020B0604020202020204" pitchFamily="34" charset="0"/>
              </a:rPr>
              <a:t>Hebrew “Pesach” which means “skipping”; the celebration is an eight-day festival beginning on the 14th day of the Jewish month of Nisan. </a:t>
            </a:r>
          </a:p>
          <a:p>
            <a:pPr marL="571500" indent="-571500" algn="just">
              <a:buFont typeface="Arial" panose="020B0604020202020204" pitchFamily="34" charset="0"/>
              <a:buChar char="•"/>
            </a:pPr>
            <a:r>
              <a:rPr lang="en-US" sz="4400" b="1" baseline="30000" dirty="0">
                <a:effectLst/>
                <a:latin typeface="Arial" panose="020B0604020202020204" pitchFamily="34" charset="0"/>
              </a:rPr>
              <a:t>From Dan to Beersheba</a:t>
            </a:r>
            <a:r>
              <a:rPr lang="en-US" sz="4400" baseline="30000" dirty="0">
                <a:effectLst/>
                <a:latin typeface="Arial" panose="020B0604020202020204" pitchFamily="34" charset="0"/>
              </a:rPr>
              <a:t> – Dan was the northernmost area where Israel settled, and Beersheba was the southernmost</a:t>
            </a:r>
            <a:endParaRPr lang="en-US" sz="4400" baseline="30000" dirty="0">
              <a:effectLst/>
              <a:latin typeface="Helvetica Neue" panose="02000503000000020004" pitchFamily="2" charset="0"/>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228B04-B690-5B07-E9EE-4D0448ED1515}"/>
              </a:ext>
            </a:extLst>
          </p:cNvPr>
          <p:cNvSpPr txBox="1"/>
          <p:nvPr/>
        </p:nvSpPr>
        <p:spPr>
          <a:xfrm>
            <a:off x="892629" y="923876"/>
            <a:ext cx="10352314" cy="2800767"/>
          </a:xfrm>
          <a:prstGeom prst="rect">
            <a:avLst/>
          </a:prstGeom>
          <a:noFill/>
        </p:spPr>
        <p:txBody>
          <a:bodyPr wrap="square">
            <a:spAutoFit/>
          </a:bodyPr>
          <a:lstStyle/>
          <a:p>
            <a:pPr marL="520700" indent="-520700" algn="just"/>
            <a:r>
              <a:rPr lang="en-US" sz="4400" baseline="30000" dirty="0">
                <a:effectLst/>
                <a:latin typeface="Arial" panose="020B0604020202020204" pitchFamily="34" charset="0"/>
              </a:rPr>
              <a:t>	area of settlement; the expression “from Dan to Beersheba” is equivalent to our phrases “from east to west,” or “from north to south.” </a:t>
            </a:r>
          </a:p>
          <a:p>
            <a:pPr marL="571500" indent="-571500" algn="just">
              <a:buFont typeface="Arial" panose="020B0604020202020204" pitchFamily="34" charset="0"/>
              <a:buChar char="•"/>
            </a:pPr>
            <a:r>
              <a:rPr lang="en-US" sz="4400" b="1" baseline="30000" dirty="0">
                <a:effectLst/>
                <a:latin typeface="Arial" panose="020B0604020202020204" pitchFamily="34" charset="0"/>
              </a:rPr>
              <a:t>Assyria</a:t>
            </a:r>
            <a:r>
              <a:rPr lang="en-US" sz="4400" baseline="30000" dirty="0">
                <a:effectLst/>
                <a:latin typeface="Arial" panose="020B0604020202020204" pitchFamily="34" charset="0"/>
              </a:rPr>
              <a:t> – Known for its powerful military, arts, culture, medicine, and education.</a:t>
            </a:r>
          </a:p>
          <a:p>
            <a:pPr marL="571500" indent="-571500" algn="just">
              <a:buFont typeface="Arial" panose="020B0604020202020204" pitchFamily="34" charset="0"/>
              <a:buChar char="•"/>
            </a:pPr>
            <a:r>
              <a:rPr lang="en-US" sz="4400" b="1" baseline="30000" dirty="0">
                <a:effectLst/>
                <a:latin typeface="Arial" panose="020B0604020202020204" pitchFamily="34" charset="0"/>
              </a:rPr>
              <a:t>Nisan</a:t>
            </a:r>
            <a:r>
              <a:rPr lang="en-US" sz="4400" i="1" baseline="30000" dirty="0">
                <a:effectLst/>
                <a:latin typeface="Arial" panose="020B0604020202020204" pitchFamily="34" charset="0"/>
              </a:rPr>
              <a:t> </a:t>
            </a:r>
            <a:r>
              <a:rPr lang="en-US" sz="4400" b="1" baseline="30000" dirty="0">
                <a:effectLst/>
                <a:latin typeface="Arial" panose="020B0604020202020204" pitchFamily="34" charset="0"/>
              </a:rPr>
              <a:t>(or Nissan)</a:t>
            </a:r>
            <a:r>
              <a:rPr lang="en-US" sz="4400" baseline="30000" dirty="0">
                <a:effectLst/>
                <a:latin typeface="Arial" panose="020B0604020202020204" pitchFamily="34" charset="0"/>
              </a:rPr>
              <a:t> – The first month on Jewish calendar.</a:t>
            </a:r>
          </a:p>
        </p:txBody>
      </p:sp>
    </p:spTree>
    <p:extLst>
      <p:ext uri="{BB962C8B-B14F-4D97-AF65-F5344CB8AC3E}">
        <p14:creationId xmlns:p14="http://schemas.microsoft.com/office/powerpoint/2010/main" val="56468738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978881"/>
            <a:ext cx="10559100" cy="2349321"/>
          </a:xfrm>
          <a:prstGeom prst="rect">
            <a:avLst/>
          </a:prstGeom>
          <a:noFill/>
          <a:ln>
            <a:noFill/>
          </a:ln>
        </p:spPr>
        <p:txBody>
          <a:bodyPr spcFirstLastPara="1" wrap="square" lIns="91425" tIns="45700" rIns="91425" bIns="45700" anchor="t" anchorCtr="0">
            <a:spAutoFit/>
          </a:bodyPr>
          <a:lstStyle/>
          <a:p>
            <a:pPr algn="just"/>
            <a:r>
              <a:rPr lang="en-US" sz="4400" baseline="30000" dirty="0">
                <a:effectLst/>
                <a:latin typeface="Arial" panose="020B0604020202020204" pitchFamily="34" charset="0"/>
              </a:rPr>
              <a:t>God established Passover, a festival celebrating deliverance and liberation. After over 400 years in Egypt, Israel became an independent nation. Initially, Pharoah welcomed Israel to Egypt. But after Joseph’s death and a new Pharoah began to rule, Israel was forced into servitude. </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63830</TotalTime>
  <Words>1241</Words>
  <Application>Microsoft Macintosh PowerPoint</Application>
  <PresentationFormat>Widescreen</PresentationFormat>
  <Paragraphs>53</Paragraphs>
  <Slides>26</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Helvetica Neue</vt:lpstr>
      <vt:lpstr>Open Sans</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69</cp:revision>
  <dcterms:created xsi:type="dcterms:W3CDTF">2018-05-04T03:01:22Z</dcterms:created>
  <dcterms:modified xsi:type="dcterms:W3CDTF">2025-08-28T13:15:36Z</dcterms:modified>
</cp:coreProperties>
</file>