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90"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91" r:id="rId20"/>
    <p:sldId id="284" r:id="rId21"/>
    <p:sldId id="278" r:id="rId22"/>
    <p:sldId id="280" r:id="rId23"/>
    <p:sldId id="292"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94"/>
  </p:normalViewPr>
  <p:slideViewPr>
    <p:cSldViewPr snapToGrid="0">
      <p:cViewPr varScale="1">
        <p:scale>
          <a:sx n="117" d="100"/>
          <a:sy n="117" d="100"/>
        </p:scale>
        <p:origin x="920"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 y="37463"/>
            <a:ext cx="12191998" cy="6892862"/>
          </a:xfrm>
          <a:prstGeom prst="rect">
            <a:avLst/>
          </a:prstGeom>
          <a:noFill/>
          <a:ln>
            <a:noFill/>
          </a:ln>
        </p:spPr>
      </p:pic>
      <p:sp>
        <p:nvSpPr>
          <p:cNvPr id="49" name="Google Shape;49;p1"/>
          <p:cNvSpPr txBox="1"/>
          <p:nvPr/>
        </p:nvSpPr>
        <p:spPr>
          <a:xfrm>
            <a:off x="392545" y="5901344"/>
            <a:ext cx="443298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13</a:t>
            </a:r>
            <a:r>
              <a:rPr lang="en-US" sz="2800" b="1" i="0" u="none" strike="noStrike" cap="none" baseline="30000" dirty="0">
                <a:solidFill>
                  <a:schemeClr val="dk1"/>
                </a:solidFill>
                <a:latin typeface="Arial"/>
                <a:ea typeface="Arial"/>
                <a:cs typeface="Arial"/>
                <a:sym typeface="Arial"/>
              </a:rPr>
              <a:t>: NOVEMBER</a:t>
            </a:r>
            <a:r>
              <a:rPr lang="en-US" sz="2800" b="1" i="0" u="none" strike="noStrike" cap="none" dirty="0">
                <a:solidFill>
                  <a:schemeClr val="dk1"/>
                </a:solidFill>
                <a:latin typeface="Arial"/>
                <a:ea typeface="Arial"/>
                <a:cs typeface="Arial"/>
                <a:sym typeface="Arial"/>
              </a:rPr>
              <a:t> </a:t>
            </a:r>
            <a:r>
              <a:rPr lang="en-US" sz="2800" b="1" i="0" u="none" strike="noStrike" cap="none" baseline="30000" dirty="0">
                <a:solidFill>
                  <a:schemeClr val="dk1"/>
                </a:solidFill>
                <a:latin typeface="Arial"/>
                <a:ea typeface="Arial"/>
                <a:cs typeface="Arial"/>
                <a:sym typeface="Arial"/>
              </a:rPr>
              <a:t>30</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Dr. George Washington Carver, born enslaved, was a botanist and educator. His faith combined with his intellect resulted in the discovery of more than 300 ways to use peanuts and 100 uses for sweet potatoes.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108543"/>
          </a:xfrm>
          <a:prstGeom prst="rect">
            <a:avLst/>
          </a:prstGeom>
          <a:noFill/>
        </p:spPr>
        <p:txBody>
          <a:bodyPr wrap="square" rtlCol="0">
            <a:spAutoFit/>
          </a:bodyPr>
          <a:lstStyle/>
          <a:p>
            <a:pPr algn="just"/>
            <a:r>
              <a:rPr lang="en-US" sz="2800" dirty="0">
                <a:effectLst/>
                <a:latin typeface="Arial" panose="020B0604020202020204" pitchFamily="34" charset="0"/>
              </a:rPr>
              <a:t>Dr. Tanisha Williams, a Washington, D.C. native,</a:t>
            </a:r>
            <a:r>
              <a:rPr lang="en-US" sz="2800" b="1" dirty="0">
                <a:effectLst/>
                <a:latin typeface="Arial" panose="020B0604020202020204" pitchFamily="34" charset="0"/>
              </a:rPr>
              <a:t> </a:t>
            </a:r>
            <a:r>
              <a:rPr lang="en-US" sz="2800" dirty="0">
                <a:effectLst/>
                <a:latin typeface="Arial" panose="020B0604020202020204" pitchFamily="34" charset="0"/>
              </a:rPr>
              <a:t>devotes her career to plants. The creation of Black Botanists Week resulted from Williams’ commitment to providing a new space for black people who are plant lovers. As a botanist and plant ecologist, Williams encourages attention to climate change, promotes rare plant conservation, and recognizes how indigenous people assist plant health worldwide.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246769"/>
          </a:xfrm>
          <a:prstGeom prst="rect">
            <a:avLst/>
          </a:prstGeom>
          <a:noFill/>
        </p:spPr>
        <p:txBody>
          <a:bodyPr wrap="square" rtlCol="0">
            <a:spAutoFit/>
          </a:bodyPr>
          <a:lstStyle/>
          <a:p>
            <a:pPr algn="just"/>
            <a:r>
              <a:rPr lang="en-US" sz="2800" dirty="0">
                <a:effectLst/>
                <a:latin typeface="Arial" panose="020B0604020202020204" pitchFamily="34" charset="0"/>
              </a:rPr>
              <a:t>Churches have a responsibility to care for the environment and to share the world’s resources. Living water flowed from the temple out to all of the world. As members evangelize, it would be helpful to organize a plant and garden beautification project in your church and community. </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384954"/>
          </a:xfrm>
          <a:prstGeom prst="rect">
            <a:avLst/>
          </a:prstGeom>
          <a:noFill/>
          <a:ln>
            <a:noFill/>
          </a:ln>
        </p:spPr>
        <p:txBody>
          <a:bodyPr spcFirstLastPara="1" wrap="square" lIns="91425" tIns="45700" rIns="91425" bIns="45700" anchor="t" anchorCtr="0">
            <a:spAutoFit/>
          </a:bodyPr>
          <a:lstStyle/>
          <a:p>
            <a:pPr marL="466725" indent="-466725"/>
            <a:r>
              <a:rPr lang="en-US" sz="2800" dirty="0">
                <a:effectLst/>
                <a:latin typeface="Arial" panose="020B0604020202020204" pitchFamily="34" charset="0"/>
              </a:rPr>
              <a:t>1.	How can churches promote environmental justice? (AME Church’s Climate Justice work:  https:// </a:t>
            </a:r>
            <a:r>
              <a:rPr lang="en-US" sz="2800" dirty="0" err="1">
                <a:effectLst/>
                <a:latin typeface="Arial" panose="020B0604020202020204" pitchFamily="34" charset="0"/>
              </a:rPr>
              <a:t>ameced.com</a:t>
            </a:r>
            <a:r>
              <a:rPr lang="en-US" sz="2800" dirty="0">
                <a:effectLst/>
                <a:latin typeface="Arial" panose="020B0604020202020204" pitchFamily="34" charset="0"/>
              </a:rPr>
              <a:t>/ climate justice/)</a:t>
            </a: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957943" y="1692237"/>
            <a:ext cx="10221686"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2.	What does water symbolize in the church?</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81701BA8-AE15-07B9-9089-1DC662EDE6C5}"/>
              </a:ext>
            </a:extLst>
          </p:cNvPr>
          <p:cNvSpPr txBox="1"/>
          <p:nvPr/>
        </p:nvSpPr>
        <p:spPr>
          <a:xfrm>
            <a:off x="957943" y="1692237"/>
            <a:ext cx="10221686"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3.	How can you conserve water?</a:t>
            </a:r>
          </a:p>
        </p:txBody>
      </p:sp>
    </p:spTree>
    <p:extLst>
      <p:ext uri="{BB962C8B-B14F-4D97-AF65-F5344CB8AC3E}">
        <p14:creationId xmlns:p14="http://schemas.microsoft.com/office/powerpoint/2010/main" val="90713916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1046829"/>
            <a:ext cx="10825200" cy="4764341"/>
          </a:xfrm>
          <a:prstGeom prst="rect">
            <a:avLst/>
          </a:prstGeom>
          <a:noFill/>
          <a:ln>
            <a:noFill/>
          </a:ln>
        </p:spPr>
        <p:txBody>
          <a:bodyPr spcFirstLastPara="1" wrap="square" lIns="91425" tIns="45700" rIns="91425" bIns="45700" anchor="t" anchorCtr="0">
            <a:spAutoFit/>
          </a:bodyPr>
          <a:lstStyle/>
          <a:p>
            <a:pPr algn="ctr"/>
            <a:r>
              <a:rPr lang="en-US" sz="6600" b="1" dirty="0">
                <a:effectLst/>
                <a:latin typeface="Helvetica Neue" panose="02000503000000020004" pitchFamily="2" charset="0"/>
              </a:rPr>
              <a:t>Ezekiel’s Vision</a:t>
            </a:r>
            <a:r>
              <a:rPr lang="en-US" sz="6600" b="1" dirty="0">
                <a:latin typeface="Helvetica Neue" panose="02000503000000020004" pitchFamily="2" charset="0"/>
              </a:rPr>
              <a:t> </a:t>
            </a:r>
            <a:r>
              <a:rPr lang="en-US" sz="6600" b="1" dirty="0">
                <a:effectLst/>
                <a:latin typeface="Helvetica Neue" panose="02000503000000020004" pitchFamily="2" charset="0"/>
              </a:rPr>
              <a:t>of</a:t>
            </a:r>
            <a:r>
              <a:rPr lang="en-US" sz="6600" b="1" dirty="0">
                <a:latin typeface="Helvetica Neue" panose="02000503000000020004" pitchFamily="2" charset="0"/>
              </a:rPr>
              <a:t> </a:t>
            </a:r>
            <a:r>
              <a:rPr lang="en-US" sz="6600" b="1" dirty="0">
                <a:effectLst/>
                <a:latin typeface="Helvetica Neue" panose="02000503000000020004" pitchFamily="2" charset="0"/>
              </a:rPr>
              <a:t>Hope</a:t>
            </a:r>
            <a:endParaRPr lang="en-US" sz="6600" dirty="0">
              <a:effectLst/>
              <a:latin typeface="Helvetica Neue" panose="02000503000000020004" pitchFamily="2" charset="0"/>
            </a:endParaRPr>
          </a:p>
          <a:p>
            <a:pPr>
              <a:lnSpc>
                <a:spcPct val="80000"/>
              </a:lnSpc>
            </a:pPr>
            <a:endParaRPr lang="en-US" sz="1200" b="1" spc="-150" dirty="0">
              <a:solidFill>
                <a:schemeClr val="dk2"/>
              </a:solidFill>
              <a:ea typeface="Quattrocento Sans"/>
              <a:cs typeface="Quattrocento Sans"/>
              <a:sym typeface="Quattrocento Sans"/>
            </a:endParaRPr>
          </a:p>
          <a:p>
            <a:pPr algn="just"/>
            <a:r>
              <a:rPr lang="en-US" sz="2800" b="1" spc="-150" dirty="0">
                <a:solidFill>
                  <a:schemeClr val="dk2"/>
                </a:solidFill>
                <a:latin typeface="+mn-lt"/>
                <a:ea typeface="Quattrocento Sans"/>
                <a:cs typeface="Quattrocento Sans"/>
                <a:sym typeface="Quattrocento Sans"/>
              </a:rPr>
              <a:t>Focus Scripture: </a:t>
            </a:r>
            <a:r>
              <a:rPr lang="en-US" sz="2800" dirty="0">
                <a:effectLst/>
                <a:latin typeface="Helvetica Neue" panose="02000503000000020004" pitchFamily="2" charset="0"/>
              </a:rPr>
              <a:t>Ezekiel 47:1-9, 12</a:t>
            </a:r>
          </a:p>
          <a:p>
            <a:pPr algn="just"/>
            <a:endParaRPr lang="en-US" sz="2800" dirty="0">
              <a:effectLst/>
              <a:latin typeface="Helvetica Neue" panose="02000503000000020004" pitchFamily="2" charset="0"/>
            </a:endParaRPr>
          </a:p>
          <a:p>
            <a:pPr algn="ctr"/>
            <a:r>
              <a:rPr lang="en-US" sz="2800" b="1" dirty="0">
                <a:effectLst/>
                <a:latin typeface="Helvetica Neue" panose="02000503000000020004" pitchFamily="2" charset="0"/>
              </a:rPr>
              <a:t>Key Verse: </a:t>
            </a:r>
            <a:r>
              <a:rPr lang="en-US" sz="2800" dirty="0">
                <a:effectLst/>
                <a:latin typeface="Helvetica Neue" panose="02000503000000020004" pitchFamily="2" charset="0"/>
              </a:rPr>
              <a:t>On the banks, on both sides of the river, there will grow all kinds of trees for food. Their leaves will not wither nor their fruit fail, but they will bear fresh fruit every month, because the water for them flows from the sanctuary. Their fruit will be for food and their leaves for healing. Ezekiel 47:12 </a:t>
            </a:r>
            <a:r>
              <a:rPr lang="en-US" sz="2800" i="1" dirty="0">
                <a:latin typeface="+mn-lt"/>
              </a:rPr>
              <a:t>(NRSV UE)</a:t>
            </a:r>
            <a:endParaRPr lang="en-US" sz="2800" dirty="0">
              <a:latin typeface="+mn-lt"/>
            </a:endParaRPr>
          </a:p>
          <a:p>
            <a:pPr algn="ctr">
              <a:lnSpc>
                <a:spcPct val="80000"/>
              </a:lnSpc>
            </a:pPr>
            <a:endParaRPr lang="en-US" sz="40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20625" y="688173"/>
            <a:ext cx="10559143" cy="6124713"/>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Pray for countries that have water shortages.</a:t>
            </a:r>
          </a:p>
          <a:p>
            <a:pPr algn="just"/>
            <a:r>
              <a:rPr lang="en-US" sz="2800" dirty="0">
                <a:effectLst/>
                <a:latin typeface="Arial" panose="020B0604020202020204" pitchFamily="34" charset="0"/>
              </a:rPr>
              <a:t>Listen to song: “As the Deer </a:t>
            </a:r>
            <a:r>
              <a:rPr lang="en-US" sz="2800" dirty="0" err="1">
                <a:effectLst/>
                <a:latin typeface="Arial" panose="020B0604020202020204" pitchFamily="34" charset="0"/>
              </a:rPr>
              <a:t>Panteth</a:t>
            </a:r>
            <a:r>
              <a:rPr lang="en-US" sz="2800" dirty="0">
                <a:effectLst/>
                <a:latin typeface="Arial" panose="020B0604020202020204" pitchFamily="34" charset="0"/>
              </a:rPr>
              <a:t> for the Water.” Think about how you need living water for your soul. </a:t>
            </a:r>
          </a:p>
          <a:p>
            <a:pPr algn="just"/>
            <a:endParaRPr lang="en-US" sz="2800" dirty="0">
              <a:effectLst/>
              <a:latin typeface="Arial" panose="020B0604020202020204" pitchFamily="34" charset="0"/>
            </a:endParaRPr>
          </a:p>
          <a:p>
            <a:pPr algn="ctr"/>
            <a:r>
              <a:rPr lang="en-US" sz="2800" dirty="0">
                <a:effectLst/>
                <a:latin typeface="Arial" panose="020B0604020202020204" pitchFamily="34" charset="0"/>
              </a:rPr>
              <a:t>First Sunday in Advent: Sing “My Hope Is Built” (AMECH #364) and meditate on how these words apply to Jesus’ birth.</a:t>
            </a:r>
          </a:p>
          <a:p>
            <a:pPr algn="ctr"/>
            <a:endParaRPr lang="en-US" sz="2800" dirty="0">
              <a:effectLst/>
              <a:latin typeface="Arial" panose="020B0604020202020204" pitchFamily="34" charset="0"/>
            </a:endParaRPr>
          </a:p>
          <a:p>
            <a:pPr algn="ctr"/>
            <a:r>
              <a:rPr lang="en-US" sz="2800" dirty="0">
                <a:effectLst/>
                <a:latin typeface="Arial" panose="020B0604020202020204" pitchFamily="34" charset="0"/>
              </a:rPr>
              <a:t>My hope is built on nothing less</a:t>
            </a:r>
            <a:br>
              <a:rPr lang="en-US" sz="2800" dirty="0">
                <a:effectLst/>
                <a:latin typeface="Arial" panose="020B0604020202020204" pitchFamily="34" charset="0"/>
              </a:rPr>
            </a:br>
            <a:r>
              <a:rPr lang="en-US" sz="2800" dirty="0">
                <a:effectLst/>
                <a:latin typeface="Arial" panose="020B0604020202020204" pitchFamily="34" charset="0"/>
              </a:rPr>
              <a:t>Than Jesus’ blood and righteousness</a:t>
            </a:r>
            <a:br>
              <a:rPr lang="en-US" sz="2800" dirty="0">
                <a:effectLst/>
                <a:latin typeface="Arial" panose="020B0604020202020204" pitchFamily="34" charset="0"/>
              </a:rPr>
            </a:br>
            <a:r>
              <a:rPr lang="en-US" sz="2800" dirty="0">
                <a:effectLst/>
                <a:latin typeface="Arial" panose="020B0604020202020204" pitchFamily="34" charset="0"/>
              </a:rPr>
              <a:t>I dare not trust the sweetest frame</a:t>
            </a:r>
            <a:br>
              <a:rPr lang="en-US" sz="2800" dirty="0">
                <a:effectLst/>
                <a:latin typeface="Arial" panose="020B0604020202020204" pitchFamily="34" charset="0"/>
              </a:rPr>
            </a:br>
            <a:r>
              <a:rPr lang="en-US" sz="2800" dirty="0">
                <a:effectLst/>
                <a:latin typeface="Arial" panose="020B0604020202020204" pitchFamily="34" charset="0"/>
              </a:rPr>
              <a:t>But wholly lean on Jesus’ name.</a:t>
            </a:r>
          </a:p>
          <a:p>
            <a:pPr algn="ctr"/>
            <a:r>
              <a:rPr lang="en-US" sz="2800" dirty="0">
                <a:effectLst/>
                <a:latin typeface="Arial" panose="020B0604020202020204" pitchFamily="34" charset="0"/>
              </a:rPr>
              <a:t>On Christ the solid rock I stand</a:t>
            </a:r>
            <a:br>
              <a:rPr lang="en-US" sz="2800" dirty="0">
                <a:effectLst/>
                <a:latin typeface="Arial" panose="020B0604020202020204" pitchFamily="34" charset="0"/>
              </a:rPr>
            </a:br>
            <a:r>
              <a:rPr lang="en-US" sz="2800" dirty="0">
                <a:effectLst/>
                <a:latin typeface="Arial" panose="020B0604020202020204" pitchFamily="34" charset="0"/>
              </a:rPr>
              <a:t>All other ground is sinking sand</a:t>
            </a:r>
            <a:br>
              <a:rPr lang="en-US" sz="2800" dirty="0">
                <a:effectLst/>
                <a:latin typeface="Arial" panose="020B0604020202020204" pitchFamily="34" charset="0"/>
              </a:rPr>
            </a:br>
            <a:endParaRPr lang="en-US" sz="2800" dirty="0">
              <a:effectLst/>
              <a:latin typeface="Arial" panose="020B0604020202020204" pitchFamily="34" charset="0"/>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 name="Google Shape;167;p31">
            <a:extLst>
              <a:ext uri="{FF2B5EF4-FFF2-40B4-BE49-F238E27FC236}">
                <a16:creationId xmlns:a16="http://schemas.microsoft.com/office/drawing/2014/main" id="{826CA5DA-C450-3B7A-3B89-C1463BFF9633}"/>
              </a:ext>
            </a:extLst>
          </p:cNvPr>
          <p:cNvSpPr txBox="1"/>
          <p:nvPr/>
        </p:nvSpPr>
        <p:spPr>
          <a:xfrm>
            <a:off x="820625" y="851459"/>
            <a:ext cx="10559143" cy="2677616"/>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All other ground is sinking sand.</a:t>
            </a:r>
          </a:p>
          <a:p>
            <a:pPr algn="ctr"/>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Lord, Thank you for the promise of eternal life. We are grateful for healing and for hope. May we remember that even when things seem to be at their worst, you will restore by your Spirit. In Jesus’ name, we pray.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97949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444670"/>
            <a:ext cx="10220400" cy="4975681"/>
          </a:xfrm>
          <a:prstGeom prst="rect">
            <a:avLst/>
          </a:prstGeom>
          <a:noFill/>
          <a:ln>
            <a:noFill/>
          </a:ln>
        </p:spPr>
        <p:txBody>
          <a:bodyPr spcFirstLastPara="1" wrap="square" lIns="91425" tIns="45700" rIns="91425" bIns="45700" anchor="t" anchorCtr="0">
            <a:spAutoFit/>
          </a:bodyPr>
          <a:lstStyle/>
          <a:p>
            <a:pPr marL="466725" indent="-466725" algn="ctr"/>
            <a:r>
              <a:rPr lang="en-US" sz="2800" b="1" baseline="30000" dirty="0">
                <a:solidFill>
                  <a:schemeClr val="bg2"/>
                </a:solidFill>
                <a:effectLst/>
                <a:latin typeface="Helvetica Neue" panose="02000503000000020004" pitchFamily="2" charset="0"/>
              </a:rPr>
              <a:t>	Ezekiel 47:1-9</a:t>
            </a:r>
            <a:endParaRPr lang="en-US" sz="2800" baseline="30000" dirty="0">
              <a:solidFill>
                <a:schemeClr val="bg2"/>
              </a:solidFill>
              <a:effectLst/>
              <a:latin typeface="Helvetica Neue" panose="02000503000000020004" pitchFamily="2" charset="0"/>
            </a:endParaRPr>
          </a:p>
          <a:p>
            <a:pPr marL="466725" indent="-466725" algn="just"/>
            <a:r>
              <a:rPr lang="en-US" sz="2800" baseline="30000" dirty="0">
                <a:solidFill>
                  <a:schemeClr val="bg2"/>
                </a:solidFill>
                <a:effectLst/>
                <a:latin typeface="Helvetica Neue" panose="02000503000000020004" pitchFamily="2" charset="0"/>
              </a:rPr>
              <a:t>1 	Then he brought me back to the entrance of the temple; there water was flowing from below the entryway of the temple toward the east (for the temple faced east), and the water was flowing down from below the south side of the temple, south of the altar.</a:t>
            </a:r>
          </a:p>
          <a:p>
            <a:pPr marL="466725" indent="-466725" algn="just"/>
            <a:r>
              <a:rPr lang="en-US" sz="2800" baseline="30000" dirty="0">
                <a:solidFill>
                  <a:schemeClr val="bg2"/>
                </a:solidFill>
                <a:effectLst/>
                <a:latin typeface="Helvetica Neue" panose="02000503000000020004" pitchFamily="2" charset="0"/>
              </a:rPr>
              <a:t>2 	Then he brought me out by way of the north gate and led me around on the outside to the outer gate that faces toward the east, and the water was trickling out on the south side.</a:t>
            </a:r>
          </a:p>
          <a:p>
            <a:pPr marL="466725" indent="-466725" algn="just"/>
            <a:r>
              <a:rPr lang="en-US" sz="2800" baseline="30000" dirty="0">
                <a:solidFill>
                  <a:schemeClr val="bg2"/>
                </a:solidFill>
                <a:effectLst/>
                <a:latin typeface="Helvetica Neue" panose="02000503000000020004" pitchFamily="2" charset="0"/>
              </a:rPr>
              <a:t>3 	Going on eastward with a cord in his hand, the man measured one thousand cubits and then led me through the water, and it was ankle-deep.</a:t>
            </a:r>
          </a:p>
          <a:p>
            <a:pPr marL="466725" indent="-466725" algn="just"/>
            <a:r>
              <a:rPr lang="en-US" sz="2800" baseline="30000" dirty="0">
                <a:solidFill>
                  <a:schemeClr val="bg2"/>
                </a:solidFill>
                <a:effectLst/>
                <a:latin typeface="Helvetica Neue" panose="02000503000000020004" pitchFamily="2" charset="0"/>
              </a:rPr>
              <a:t>4 	Again he measured one thousand and led me through the water, and it was knee-deep. Again he measured one thousand and led me through the water, and it was up to the waist.</a:t>
            </a:r>
          </a:p>
          <a:p>
            <a:pPr marL="466725" indent="-466725" algn="just"/>
            <a:r>
              <a:rPr lang="en-US" sz="2800" baseline="30000" dirty="0">
                <a:solidFill>
                  <a:schemeClr val="bg2"/>
                </a:solidFill>
                <a:effectLst/>
                <a:latin typeface="Helvetica Neue" panose="02000503000000020004" pitchFamily="2" charset="0"/>
              </a:rPr>
              <a:t>5 	Again he measured one thousand, and it was a river that I could not cross, for the water had risen; it was deep enough to swim in, a river that could not be crossed.</a:t>
            </a:r>
          </a:p>
          <a:p>
            <a:pPr marL="466725" indent="-466725" algn="just"/>
            <a:r>
              <a:rPr lang="en-US" sz="2800" baseline="30000" dirty="0">
                <a:solidFill>
                  <a:schemeClr val="bg2"/>
                </a:solidFill>
                <a:effectLst/>
                <a:latin typeface="Helvetica Neue" panose="02000503000000020004" pitchFamily="2" charset="0"/>
              </a:rPr>
              <a:t>6 	He said to me, “Mortal, have you seen this?” Then he led me back along the bank of the river.</a:t>
            </a:r>
          </a:p>
          <a:p>
            <a:pPr marL="466725" indent="-466725" algn="just"/>
            <a:r>
              <a:rPr lang="en-US" sz="2800" baseline="30000" dirty="0">
                <a:solidFill>
                  <a:schemeClr val="bg2"/>
                </a:solidFill>
                <a:effectLst/>
                <a:latin typeface="Helvetica Neue" panose="02000503000000020004" pitchFamily="2" charset="0"/>
              </a:rPr>
              <a:t>7 	As I came back, I saw on the bank of the river a great many trees on the one side and on the other.</a:t>
            </a:r>
          </a:p>
        </p:txBody>
      </p:sp>
      <p:sp>
        <p:nvSpPr>
          <p:cNvPr id="61" name="Google Shape;61;p3"/>
          <p:cNvSpPr txBox="1"/>
          <p:nvPr/>
        </p:nvSpPr>
        <p:spPr>
          <a:xfrm>
            <a:off x="654906" y="582669"/>
            <a:ext cx="10873479" cy="769401"/>
          </a:xfrm>
          <a:prstGeom prst="rect">
            <a:avLst/>
          </a:prstGeom>
          <a:noFill/>
          <a:ln>
            <a:noFill/>
          </a:ln>
        </p:spPr>
        <p:txBody>
          <a:bodyPr spcFirstLastPara="1" wrap="square" lIns="91425" tIns="45700" rIns="91425" bIns="45700" anchor="t" anchorCtr="0">
            <a:spAutoFit/>
          </a:bodyPr>
          <a:lstStyle/>
          <a:p>
            <a:pPr algn="ctr"/>
            <a:r>
              <a:rPr lang="en-US" sz="4400" b="1" dirty="0">
                <a:solidFill>
                  <a:schemeClr val="bg2"/>
                </a:solidFill>
                <a:effectLst/>
                <a:latin typeface="+mj-lt"/>
              </a:rPr>
              <a:t>Ezekiel 47:1-9, 12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p:cNvSpPr txBox="1"/>
          <p:nvPr/>
        </p:nvSpPr>
        <p:spPr>
          <a:xfrm>
            <a:off x="981445" y="809599"/>
            <a:ext cx="10220400" cy="3252132"/>
          </a:xfrm>
          <a:prstGeom prst="rect">
            <a:avLst/>
          </a:prstGeom>
          <a:noFill/>
          <a:ln>
            <a:noFill/>
          </a:ln>
        </p:spPr>
        <p:txBody>
          <a:bodyPr spcFirstLastPara="1" wrap="square" lIns="91425" tIns="45700" rIns="91425" bIns="45700" anchor="t" anchorCtr="0">
            <a:spAutoFit/>
          </a:bodyPr>
          <a:lstStyle/>
          <a:p>
            <a:pPr marL="466725" indent="-466725" algn="just"/>
            <a:r>
              <a:rPr lang="en-US" sz="2800" baseline="30000" dirty="0">
                <a:solidFill>
                  <a:schemeClr val="bg2"/>
                </a:solidFill>
                <a:effectLst/>
                <a:latin typeface="Helvetica Neue" panose="02000503000000020004" pitchFamily="2" charset="0"/>
              </a:rPr>
              <a:t>8 	He said to me, “This water flows toward the eastern region and goes down into the Arabah, and when it enters the sea, the sea of stagnant waters, the water will become fresh.</a:t>
            </a:r>
          </a:p>
          <a:p>
            <a:pPr marL="466725" indent="-466725" algn="just"/>
            <a:r>
              <a:rPr lang="en-US" sz="2800" baseline="30000" dirty="0">
                <a:solidFill>
                  <a:schemeClr val="bg2"/>
                </a:solidFill>
                <a:effectLst/>
                <a:latin typeface="Helvetica Neue" panose="02000503000000020004" pitchFamily="2" charset="0"/>
              </a:rPr>
              <a:t>9 	Wherever the river goes, every living creature that swarms will live, and there will be very many fish once these waters reach there. It will become fresh, and everything will live where the river goes.”</a:t>
            </a:r>
          </a:p>
          <a:p>
            <a:pPr marL="466725" indent="-466725" algn="ctr"/>
            <a:r>
              <a:rPr lang="en-US" sz="2800" b="1" baseline="30000" dirty="0">
                <a:solidFill>
                  <a:schemeClr val="bg2"/>
                </a:solidFill>
                <a:effectLst/>
                <a:latin typeface="Helvetica Neue" panose="02000503000000020004" pitchFamily="2" charset="0"/>
              </a:rPr>
              <a:t>12</a:t>
            </a:r>
            <a:endParaRPr lang="en-US" sz="2800" baseline="30000" dirty="0">
              <a:solidFill>
                <a:schemeClr val="bg2"/>
              </a:solidFill>
              <a:effectLst/>
              <a:latin typeface="Helvetica Neue" panose="02000503000000020004" pitchFamily="2" charset="0"/>
            </a:endParaRPr>
          </a:p>
          <a:p>
            <a:pPr marL="466725" indent="-466725" algn="just"/>
            <a:r>
              <a:rPr lang="en-US" sz="2800" baseline="30000" dirty="0">
                <a:solidFill>
                  <a:schemeClr val="bg2"/>
                </a:solidFill>
                <a:effectLst/>
                <a:latin typeface="Helvetica Neue" panose="02000503000000020004" pitchFamily="2" charset="0"/>
              </a:rPr>
              <a:t>12 	“On the banks, on both sides of the river, there will grow all kinds of trees for food. Their leaves will not wither nor their fruit fail, but they will bear fresh fruit every month, because the water for them flows from the sanctuary. Their fruit will be for food and their leaves for healing.”</a:t>
            </a:r>
          </a:p>
        </p:txBody>
      </p:sp>
    </p:spTree>
    <p:extLst>
      <p:ext uri="{BB962C8B-B14F-4D97-AF65-F5344CB8AC3E}">
        <p14:creationId xmlns:p14="http://schemas.microsoft.com/office/powerpoint/2010/main" val="193445154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789359" y="1259400"/>
            <a:ext cx="10613282" cy="2677616"/>
          </a:xfrm>
          <a:prstGeom prst="rect">
            <a:avLst/>
          </a:prstGeom>
          <a:noFill/>
          <a:ln>
            <a:noFill/>
          </a:ln>
        </p:spPr>
        <p:txBody>
          <a:bodyPr spcFirstLastPara="1" wrap="square" lIns="91425" tIns="45700" rIns="91425" bIns="45700" anchor="t" anchorCtr="0">
            <a:spAutoFit/>
          </a:bodyPr>
          <a:lstStyle/>
          <a:p>
            <a:pPr marL="457200" indent="-457200" algn="just">
              <a:buFont typeface="Arial" panose="020B0604020202020204" pitchFamily="34" charset="0"/>
              <a:buChar char="•"/>
            </a:pPr>
            <a:r>
              <a:rPr lang="en-US" sz="2800" b="1" dirty="0" err="1">
                <a:effectLst/>
                <a:latin typeface="Arial" panose="020B0604020202020204" pitchFamily="34" charset="0"/>
              </a:rPr>
              <a:t>En-gedi</a:t>
            </a:r>
            <a:r>
              <a:rPr lang="en-US" sz="2800" dirty="0">
                <a:effectLst/>
                <a:latin typeface="Arial" panose="020B0604020202020204" pitchFamily="34" charset="0"/>
              </a:rPr>
              <a:t> – Hebrew definition, “spring of the kid” or “spring of the young goat”; the name of a Judaean wilderness town on the western shore of the Dead Sea.</a:t>
            </a:r>
          </a:p>
          <a:p>
            <a:pPr marL="457200" indent="-457200" algn="just">
              <a:buFont typeface="Arial" panose="020B0604020202020204" pitchFamily="34" charset="0"/>
              <a:buChar char="•"/>
            </a:pPr>
            <a:r>
              <a:rPr lang="en-US" sz="2800" b="1" dirty="0" err="1">
                <a:effectLst/>
                <a:latin typeface="Arial" panose="020B0604020202020204" pitchFamily="34" charset="0"/>
              </a:rPr>
              <a:t>En-eglaim</a:t>
            </a:r>
            <a:r>
              <a:rPr lang="en-US" sz="2800" dirty="0">
                <a:effectLst/>
                <a:latin typeface="Arial" panose="020B0604020202020204" pitchFamily="34" charset="0"/>
              </a:rPr>
              <a:t> – Hebrew definition, “fountain of the two calves”; a place in Palestine near the Dead Sea, exact site of the location uncertain.</a:t>
            </a:r>
          </a:p>
        </p:txBody>
      </p:sp>
      <p:sp>
        <p:nvSpPr>
          <p:cNvPr id="2" name="Google Shape;61;p3">
            <a:extLst>
              <a:ext uri="{FF2B5EF4-FFF2-40B4-BE49-F238E27FC236}">
                <a16:creationId xmlns:a16="http://schemas.microsoft.com/office/drawing/2014/main" id="{7AD4B6F8-7306-50D0-E03A-6103336E8BF7}"/>
              </a:ext>
            </a:extLst>
          </p:cNvPr>
          <p:cNvSpPr txBox="1"/>
          <p:nvPr/>
        </p:nvSpPr>
        <p:spPr>
          <a:xfrm>
            <a:off x="654906" y="772969"/>
            <a:ext cx="10873479"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mn-lt"/>
                <a:ea typeface="Quattrocento Sans"/>
                <a:cs typeface="Quattrocento Sans"/>
                <a:sym typeface="Quattrocento Sans"/>
              </a:rPr>
              <a:t>Key Terms</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0" y="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1815841"/>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Water, a much-needed commodity in land–locked Judah, oozed from under the temple. Starting as a small trickle, the water increased until it became impassable on foot so that Ezekiel had to swim in it. </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849085" y="858762"/>
            <a:ext cx="10515601" cy="5262939"/>
          </a:xfrm>
          <a:prstGeom prst="rect">
            <a:avLst/>
          </a:prstGeom>
          <a:noFill/>
          <a:ln>
            <a:noFill/>
          </a:ln>
        </p:spPr>
        <p:txBody>
          <a:bodyPr spcFirstLastPara="1" wrap="square" lIns="91425" tIns="45700" rIns="91425" bIns="45700" anchor="t" anchorCtr="0">
            <a:spAutoFit/>
          </a:bodyPr>
          <a:lstStyle/>
          <a:p>
            <a:pPr algn="ctr"/>
            <a:r>
              <a:rPr lang="en-US" sz="2800" b="1" dirty="0">
                <a:effectLst/>
                <a:latin typeface="Arial" panose="020B0604020202020204" pitchFamily="34" charset="0"/>
              </a:rPr>
              <a:t>Background </a:t>
            </a:r>
          </a:p>
          <a:p>
            <a:endParaRPr lang="en-US" sz="2800" dirty="0">
              <a:effectLst/>
              <a:latin typeface="Arial" panose="020B0604020202020204" pitchFamily="34" charset="0"/>
            </a:endParaRPr>
          </a:p>
          <a:p>
            <a:pPr algn="just"/>
            <a:r>
              <a:rPr lang="en-US" sz="2800" dirty="0">
                <a:effectLst/>
                <a:latin typeface="Arial" panose="020B0604020202020204" pitchFamily="34" charset="0"/>
              </a:rPr>
              <a:t>Ezekiel continued a guided tour that had begun in chapter 40. Twenty-five years after Judah’s exile and fourteen years after Jerusalem’s destruction, God gave Ezekiel a vision for a renewed and restored Israel. In Ezekiel’s vision there was a man standing in the temple’s gateway whose appearance shone like bronze, with a linen cord and a measuring reed in his hand. This man took Ezekiel on a visionary tour and instructed him to share the vision with Israel. Ezekiel was shown a new temple including its nave, doorposts, chambers, walls, altar, weights, and measures, and, most importantly, the divine glory’s return to the temple.</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75733</TotalTime>
  <Words>1128</Words>
  <Application>Microsoft Macintosh PowerPoint</Application>
  <PresentationFormat>Widescreen</PresentationFormat>
  <Paragraphs>45</Paragraphs>
  <Slides>23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Helvetica Neue</vt:lpstr>
      <vt:lpstr>Open Sans</vt:lpstr>
      <vt:lpstr>Arial</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98</cp:revision>
  <dcterms:created xsi:type="dcterms:W3CDTF">2018-05-04T03:01:22Z</dcterms:created>
  <dcterms:modified xsi:type="dcterms:W3CDTF">2025-08-28T02:37:25Z</dcterms:modified>
</cp:coreProperties>
</file>