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92" r:id="rId21"/>
    <p:sldId id="293" r:id="rId22"/>
    <p:sldId id="284" r:id="rId23"/>
    <p:sldId id="278" r:id="rId24"/>
    <p:sldId id="280" r:id="rId25"/>
  </p:sldIdLst>
  <p:sldSz cx="12192000" cy="6858000"/>
  <p:notesSz cx="6858000" cy="9144000"/>
  <p:embeddedFontLst>
    <p:embeddedFont>
      <p:font typeface="Open Sans" panose="020B0606030504020204" pitchFamily="34" charset="0"/>
      <p:regular r:id="rId27"/>
      <p:bold r:id="rId28"/>
      <p:italic r:id="rId29"/>
      <p:boldItalic r:id="rId30"/>
    </p:embeddedFont>
    <p:embeddedFont>
      <p:font typeface="Quattrocento Sans" panose="020B0502050000020003"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400" dirty="0"/>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15396"/>
            <a:ext cx="12321680" cy="6966179"/>
          </a:xfrm>
          <a:prstGeom prst="rect">
            <a:avLst/>
          </a:prstGeom>
          <a:noFill/>
          <a:ln>
            <a:noFill/>
          </a:ln>
        </p:spPr>
      </p:pic>
      <p:sp>
        <p:nvSpPr>
          <p:cNvPr id="49" name="Google Shape;49;p1"/>
          <p:cNvSpPr txBox="1"/>
          <p:nvPr/>
        </p:nvSpPr>
        <p:spPr>
          <a:xfrm>
            <a:off x="387354" y="60493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12</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NOVEMBER 23</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A prominent and eloquent 19</a:t>
            </a:r>
            <a:r>
              <a:rPr lang="en-US" sz="2800" baseline="30000" dirty="0">
                <a:effectLst/>
                <a:latin typeface="Arial" panose="020B0604020202020204" pitchFamily="34" charset="0"/>
              </a:rPr>
              <a:t>th</a:t>
            </a:r>
            <a:r>
              <a:rPr lang="en-US" sz="2800" dirty="0">
                <a:effectLst/>
                <a:latin typeface="Arial" panose="020B0604020202020204" pitchFamily="34" charset="0"/>
              </a:rPr>
              <a:t> century speaker, William Wells Brown was born on a Kentucky plantation. Brown escaped to freedom and proclaimed he was a free man on January 1, 1834. The Brown’s, a Quaker family, helped him move to safety. After settling his family in Buffalo, New York, Brown worked on a steamboat and was an underground railroad conductor. He lectured for the Western New York Anti-Slavery Society about his experience as an enslaved person.</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2800" dirty="0">
                <a:effectLst/>
                <a:latin typeface="Arial" panose="020B0604020202020204" pitchFamily="34" charset="0"/>
              </a:rPr>
              <a:t>Women’s voices seem absent in theological conversations. At an American Academy of Religion (AAR) annual meeting, Katie Geneva Cannon reportedly fainted. The majority of attendees were white people, and Cannon’s subject matter was provocative, which may have accounted for Cannon’s reaction.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Today’s lesson demonstrates the importance of teaching and preaching about sin and repentance. Church members, clergy and lay, are charged with a challenging message – repent or face death. However, the church has good news. God desires all people to live. The choice of living or dying belongs to individuals.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24725"/>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What makes teaching or preaching about sin a challenge? </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061301"/>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How would you correct someone who was not obeying God’s law?</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303901-B7DB-2634-315F-0D721C53781B}"/>
              </a:ext>
            </a:extLst>
          </p:cNvPr>
          <p:cNvSpPr txBox="1"/>
          <p:nvPr/>
        </p:nvSpPr>
        <p:spPr>
          <a:xfrm>
            <a:off x="892629" y="881743"/>
            <a:ext cx="10363200" cy="954107"/>
          </a:xfrm>
          <a:prstGeom prst="rect">
            <a:avLst/>
          </a:prstGeom>
          <a:noFill/>
        </p:spPr>
        <p:txBody>
          <a:bodyPr wrap="square">
            <a:spAutoFit/>
          </a:bodyPr>
          <a:lstStyle/>
          <a:p>
            <a:pPr marL="466725" indent="-466725" algn="just"/>
            <a:r>
              <a:rPr lang="en-US" sz="2800" dirty="0">
                <a:effectLst/>
                <a:latin typeface="Arial" panose="020B0604020202020204" pitchFamily="34" charset="0"/>
              </a:rPr>
              <a:t>3. What impact do warnings of impending doom have on people?</a:t>
            </a:r>
          </a:p>
        </p:txBody>
      </p:sp>
    </p:spTree>
    <p:extLst>
      <p:ext uri="{BB962C8B-B14F-4D97-AF65-F5344CB8AC3E}">
        <p14:creationId xmlns:p14="http://schemas.microsoft.com/office/powerpoint/2010/main" val="34388458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98323"/>
            <a:ext cx="10825200" cy="5632271"/>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Helvetica Neue" panose="02000503000000020004" pitchFamily="2" charset="0"/>
              </a:rPr>
              <a:t>Ezekiel Teaches</a:t>
            </a:r>
            <a:r>
              <a:rPr lang="en-US" sz="7200" b="1" dirty="0">
                <a:latin typeface="Helvetica Neue" panose="02000503000000020004" pitchFamily="2" charset="0"/>
              </a:rPr>
              <a:t> </a:t>
            </a:r>
            <a:r>
              <a:rPr lang="en-US" sz="7200" b="1" dirty="0">
                <a:effectLst/>
                <a:latin typeface="Helvetica Neue" panose="02000503000000020004" pitchFamily="2" charset="0"/>
              </a:rPr>
              <a:t>Personal Responsibility</a:t>
            </a:r>
            <a:endParaRPr lang="en-US" sz="7200" dirty="0">
              <a:effectLst/>
              <a:latin typeface="Helvetica Neue" panose="02000503000000020004" pitchFamily="2" charset="0"/>
            </a:endParaRPr>
          </a:p>
          <a:p>
            <a:endParaRPr lang="en-US" sz="1200" b="1" spc="-150" dirty="0">
              <a:solidFill>
                <a:schemeClr val="dk2"/>
              </a:solidFill>
              <a:latin typeface="+mj-lt"/>
              <a:ea typeface="Quattrocento Sans"/>
              <a:cs typeface="Quattrocento Sans"/>
              <a:sym typeface="Quattrocento Sans"/>
            </a:endParaRPr>
          </a:p>
          <a:p>
            <a:pPr algn="just"/>
            <a:r>
              <a:rPr lang="en-US" sz="3400" b="1" spc="-150" dirty="0">
                <a:solidFill>
                  <a:schemeClr val="dk2"/>
                </a:solidFill>
                <a:latin typeface="+mj-lt"/>
                <a:ea typeface="Quattrocento Sans"/>
                <a:cs typeface="Quattrocento Sans"/>
                <a:sym typeface="Quattrocento Sans"/>
              </a:rPr>
              <a:t>Focus Scripture: </a:t>
            </a:r>
            <a:r>
              <a:rPr lang="en-US" sz="3400" dirty="0">
                <a:effectLst/>
                <a:latin typeface="Helvetica Neue" panose="02000503000000020004" pitchFamily="2" charset="0"/>
              </a:rPr>
              <a:t>Ezekiel 33:7-16a</a:t>
            </a:r>
            <a:endParaRPr lang="en-US" sz="3600" b="1" spc="-150" dirty="0">
              <a:solidFill>
                <a:schemeClr val="dk2"/>
              </a:solidFill>
              <a:latin typeface="+mj-lt"/>
              <a:ea typeface="Quattrocento Sans"/>
              <a:cs typeface="Quattrocento Sans"/>
              <a:sym typeface="Quattrocento Sans"/>
            </a:endParaRPr>
          </a:p>
          <a:p>
            <a:pPr algn="just"/>
            <a:endParaRPr lang="en-US" sz="3400" dirty="0">
              <a:effectLst/>
              <a:latin typeface="Helvetica Neue" panose="02000503000000020004" pitchFamily="2" charset="0"/>
            </a:endParaRPr>
          </a:p>
          <a:p>
            <a:pPr algn="ctr"/>
            <a:r>
              <a:rPr lang="en-US" sz="3400" b="1" dirty="0">
                <a:effectLst/>
                <a:latin typeface="Helvetica Neue" panose="02000503000000020004" pitchFamily="2" charset="0"/>
              </a:rPr>
              <a:t>Key Verse: </a:t>
            </a:r>
            <a:r>
              <a:rPr lang="en-US" sz="3400" dirty="0">
                <a:effectLst/>
                <a:latin typeface="Helvetica Neue" panose="02000503000000020004" pitchFamily="2" charset="0"/>
              </a:rPr>
              <a:t>You, mortal, I have made a sentinel for the house of Israel; whenever you hear a word from my mouth, you shall give them warning from me. Ezekiel 33:7 </a:t>
            </a:r>
            <a:r>
              <a:rPr lang="en-US" sz="3400" dirty="0"/>
              <a:t>(NRSV UE)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00E48-64DA-FC1D-34F5-E3256B776A6B}"/>
              </a:ext>
            </a:extLst>
          </p:cNvPr>
          <p:cNvSpPr txBox="1"/>
          <p:nvPr/>
        </p:nvSpPr>
        <p:spPr>
          <a:xfrm>
            <a:off x="892629" y="881743"/>
            <a:ext cx="10363200" cy="523220"/>
          </a:xfrm>
          <a:prstGeom prst="rect">
            <a:avLst/>
          </a:prstGeom>
          <a:noFill/>
        </p:spPr>
        <p:txBody>
          <a:bodyPr wrap="square">
            <a:spAutoFit/>
          </a:bodyPr>
          <a:lstStyle/>
          <a:p>
            <a:pPr marL="466725" indent="-466725" algn="just"/>
            <a:r>
              <a:rPr lang="en-US" sz="2800" dirty="0">
                <a:effectLst/>
                <a:latin typeface="Arial" panose="020B0604020202020204" pitchFamily="34" charset="0"/>
              </a:rPr>
              <a:t>4. What did you learn about Jesus in today’s lesson?</a:t>
            </a:r>
          </a:p>
        </p:txBody>
      </p:sp>
    </p:spTree>
    <p:extLst>
      <p:ext uri="{BB962C8B-B14F-4D97-AF65-F5344CB8AC3E}">
        <p14:creationId xmlns:p14="http://schemas.microsoft.com/office/powerpoint/2010/main" val="34825158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10228-86D3-D5FC-0966-C2EEB4EF81E4}"/>
              </a:ext>
            </a:extLst>
          </p:cNvPr>
          <p:cNvSpPr txBox="1"/>
          <p:nvPr/>
        </p:nvSpPr>
        <p:spPr>
          <a:xfrm>
            <a:off x="892629" y="881743"/>
            <a:ext cx="10363200" cy="523220"/>
          </a:xfrm>
          <a:prstGeom prst="rect">
            <a:avLst/>
          </a:prstGeom>
          <a:noFill/>
        </p:spPr>
        <p:txBody>
          <a:bodyPr wrap="square">
            <a:spAutoFit/>
          </a:bodyPr>
          <a:lstStyle/>
          <a:p>
            <a:pPr marL="466725" indent="-466725" algn="just"/>
            <a:r>
              <a:rPr lang="en-US" sz="2800" dirty="0">
                <a:effectLst/>
                <a:latin typeface="Arial" panose="020B0604020202020204" pitchFamily="34" charset="0"/>
              </a:rPr>
              <a:t>5. How will you apply what you learned to your life?</a:t>
            </a:r>
          </a:p>
        </p:txBody>
      </p:sp>
    </p:spTree>
    <p:extLst>
      <p:ext uri="{BB962C8B-B14F-4D97-AF65-F5344CB8AC3E}">
        <p14:creationId xmlns:p14="http://schemas.microsoft.com/office/powerpoint/2010/main" val="14037358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18940"/>
            <a:ext cx="10559143" cy="5693826"/>
          </a:xfrm>
          <a:prstGeom prst="rect">
            <a:avLst/>
          </a:prstGeom>
          <a:noFill/>
          <a:ln>
            <a:noFill/>
          </a:ln>
        </p:spPr>
        <p:txBody>
          <a:bodyPr spcFirstLastPara="1" wrap="square" lIns="91425" tIns="45700" rIns="91425" bIns="45700" anchor="t" anchorCtr="0">
            <a:spAutoFit/>
          </a:bodyPr>
          <a:lstStyle/>
          <a:p>
            <a:pPr indent="9525"/>
            <a:r>
              <a:rPr lang="en-US" sz="2800" dirty="0">
                <a:effectLst/>
                <a:latin typeface="Arial" panose="020B0604020202020204" pitchFamily="34" charset="0"/>
              </a:rPr>
              <a:t>Think about what God wants you to say to people who refuse to repent as you meditate on these lyrics from “Lead Me, Lord”:</a:t>
            </a:r>
          </a:p>
          <a:p>
            <a:pPr algn="just"/>
            <a:r>
              <a:rPr lang="en-US" sz="2800" dirty="0">
                <a:effectLst/>
                <a:latin typeface="Arial" panose="020B0604020202020204" pitchFamily="34" charset="0"/>
              </a:rPr>
              <a:t>Lead me, Lord, lead me in thy righteousness; make thy way plain before my face. </a:t>
            </a:r>
          </a:p>
          <a:p>
            <a:pPr algn="just"/>
            <a:r>
              <a:rPr lang="en-US" sz="2800" dirty="0">
                <a:effectLst/>
                <a:latin typeface="Arial" panose="020B0604020202020204" pitchFamily="34" charset="0"/>
              </a:rPr>
              <a:t>For it is thou, Lord, thou Lord only, that </a:t>
            </a:r>
            <a:r>
              <a:rPr lang="en-US" sz="2800" dirty="0" err="1">
                <a:effectLst/>
                <a:latin typeface="Arial" panose="020B0604020202020204" pitchFamily="34" charset="0"/>
              </a:rPr>
              <a:t>makest</a:t>
            </a:r>
            <a:r>
              <a:rPr lang="en-US" sz="2800" dirty="0">
                <a:effectLst/>
                <a:latin typeface="Arial" panose="020B0604020202020204" pitchFamily="34" charset="0"/>
              </a:rPr>
              <a:t> me dwell in safety. </a:t>
            </a:r>
          </a:p>
          <a:p>
            <a:pPr algn="just"/>
            <a:r>
              <a:rPr lang="en-US" sz="2800" dirty="0">
                <a:effectLst/>
                <a:latin typeface="Arial" panose="020B0604020202020204" pitchFamily="34" charset="0"/>
              </a:rPr>
              <a:t>Listen: https://</a:t>
            </a:r>
            <a:r>
              <a:rPr lang="en-US" sz="2800" dirty="0" err="1">
                <a:effectLst/>
                <a:latin typeface="Arial" panose="020B0604020202020204" pitchFamily="34" charset="0"/>
              </a:rPr>
              <a:t>www.youtube.com</a:t>
            </a:r>
            <a:r>
              <a:rPr lang="en-US" sz="2800" dirty="0">
                <a:effectLst/>
                <a:latin typeface="Arial" panose="020B0604020202020204" pitchFamily="34" charset="0"/>
              </a:rPr>
              <a:t>/</a:t>
            </a:r>
            <a:r>
              <a:rPr lang="en-US" sz="2800" dirty="0" err="1">
                <a:effectLst/>
                <a:latin typeface="Arial" panose="020B0604020202020204" pitchFamily="34" charset="0"/>
              </a:rPr>
              <a:t>watch?v</a:t>
            </a:r>
            <a:r>
              <a:rPr lang="en-US" sz="2800" dirty="0">
                <a:effectLst/>
                <a:latin typeface="Arial" panose="020B0604020202020204" pitchFamily="34" charset="0"/>
              </a:rPr>
              <a:t>= eM03MsJUGSI </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God, open my ears that I may hear and follow your commands. Teach me how I may become your voice, your watchperson. Allow me to sound your alarm with boldness and without fear. Teach me not to give final judgments as I share the need for repentance. In Jesus’ name.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59925"/>
            <a:ext cx="10220400" cy="4975681"/>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mj-lt"/>
              </a:rPr>
              <a:t>7 	So you, mortal, I have made a sentinel for the house of Israel; whenever you hear a word from my mouth, you shall give them warning from me.</a:t>
            </a:r>
          </a:p>
          <a:p>
            <a:pPr marL="466725" indent="-466725" algn="just"/>
            <a:r>
              <a:rPr lang="en-US" sz="2800" baseline="30000" dirty="0">
                <a:solidFill>
                  <a:schemeClr val="bg2"/>
                </a:solidFill>
                <a:effectLst/>
                <a:latin typeface="+mj-lt"/>
              </a:rPr>
              <a:t>8 	If I say to the wicked, “O wicked ones, you shall surely die,” and you do not speak to warn the wicked to turn from their ways, the wicked shall die in their iniquity, but their blood I will require at your hand.</a:t>
            </a:r>
          </a:p>
          <a:p>
            <a:pPr marL="466725" indent="-466725" algn="just"/>
            <a:r>
              <a:rPr lang="en-US" sz="2800" baseline="30000" dirty="0">
                <a:solidFill>
                  <a:schemeClr val="bg2"/>
                </a:solidFill>
                <a:effectLst/>
                <a:latin typeface="+mj-lt"/>
              </a:rPr>
              <a:t>9 	But if you warn the wicked to turn from their ways and they do not turn from their ways, the wicked shall die in their iniquity, but you will have saved your life.</a:t>
            </a:r>
          </a:p>
          <a:p>
            <a:pPr marL="466725" indent="-466725" algn="just"/>
            <a:r>
              <a:rPr lang="en-US" sz="2800" baseline="30000" dirty="0">
                <a:solidFill>
                  <a:schemeClr val="bg2"/>
                </a:solidFill>
                <a:effectLst/>
                <a:latin typeface="+mj-lt"/>
              </a:rPr>
              <a:t>10 	Now you, mortal, say to the house of Israel: Thus you have said: “Our transgressions and our sins weigh upon us, and we waste away because of them; how then can we live?”</a:t>
            </a:r>
          </a:p>
          <a:p>
            <a:pPr marL="466725" indent="-466725" algn="just"/>
            <a:r>
              <a:rPr lang="en-US" sz="2800" baseline="30000" dirty="0">
                <a:solidFill>
                  <a:schemeClr val="bg2"/>
                </a:solidFill>
                <a:effectLst/>
                <a:latin typeface="+mj-lt"/>
              </a:rPr>
              <a:t>11 	Say to them: As I live, says the Lord God, I have no pleasure in the death of the wicked but that the wicked turn from their ways and live; turn back, turn back from your evil ways, for why will you die, O house of Israel?</a:t>
            </a:r>
          </a:p>
          <a:p>
            <a:pPr marL="466725" indent="-466725" algn="just"/>
            <a:r>
              <a:rPr lang="en-US" sz="2800" baseline="30000" dirty="0">
                <a:solidFill>
                  <a:schemeClr val="bg2"/>
                </a:solidFill>
                <a:effectLst/>
                <a:latin typeface="+mj-lt"/>
              </a:rPr>
              <a:t>12 	And you, mortal, say to your people: The righteousness of the righteous shall not save them when they transgress, and as for the wickedness of the wicked, it shall not make them stumble when they turn from their wickedness, and the righteous shall not be able to live by their righteousness when they sin.</a:t>
            </a:r>
          </a:p>
          <a:p>
            <a:pPr marL="466725" indent="-466725" algn="just"/>
            <a:r>
              <a:rPr lang="en-US" sz="2800" baseline="30000" dirty="0">
                <a:solidFill>
                  <a:schemeClr val="bg2"/>
                </a:solidFill>
                <a:effectLst/>
                <a:latin typeface="+mj-lt"/>
              </a:rPr>
              <a:t>13 	Though I say to the righteous that they shall surely live, yet if they trust in their</a:t>
            </a:r>
          </a:p>
        </p:txBody>
      </p:sp>
      <p:sp>
        <p:nvSpPr>
          <p:cNvPr id="61" name="Google Shape;61;p3"/>
          <p:cNvSpPr txBox="1"/>
          <p:nvPr/>
        </p:nvSpPr>
        <p:spPr>
          <a:xfrm>
            <a:off x="654906" y="628969"/>
            <a:ext cx="10873479" cy="615513"/>
          </a:xfrm>
          <a:prstGeom prst="rect">
            <a:avLst/>
          </a:prstGeom>
          <a:noFill/>
          <a:ln>
            <a:noFill/>
          </a:ln>
        </p:spPr>
        <p:txBody>
          <a:bodyPr spcFirstLastPara="1" wrap="square" lIns="91425" tIns="45700" rIns="91425" bIns="45700" anchor="t" anchorCtr="0">
            <a:spAutoFit/>
          </a:bodyPr>
          <a:lstStyle/>
          <a:p>
            <a:pPr algn="ctr"/>
            <a:r>
              <a:rPr lang="en-US" sz="3400" b="1" dirty="0">
                <a:solidFill>
                  <a:schemeClr val="bg2"/>
                </a:solidFill>
                <a:effectLst/>
                <a:latin typeface="+mj-lt"/>
              </a:rPr>
              <a:t>Ezekiel 33:7-16a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3"/>
          <p:cNvSpPr txBox="1"/>
          <p:nvPr/>
        </p:nvSpPr>
        <p:spPr>
          <a:xfrm>
            <a:off x="981445" y="809767"/>
            <a:ext cx="10220400" cy="2103099"/>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mj-lt"/>
              </a:rPr>
              <a:t>	righteousness and commit iniquity, none of their righteous deeds shall be remembered, but in the iniquity that they have committed they shall die.</a:t>
            </a:r>
          </a:p>
          <a:p>
            <a:pPr marL="466725" indent="-466725" algn="just"/>
            <a:r>
              <a:rPr lang="en-US" sz="2800" baseline="30000" dirty="0">
                <a:solidFill>
                  <a:schemeClr val="bg2"/>
                </a:solidFill>
                <a:effectLst/>
                <a:latin typeface="+mj-lt"/>
              </a:rPr>
              <a:t>14 	Again, though I say to the wicked, “You shall surely die,” yet if they turn from their sin and do what is lawful and right—</a:t>
            </a:r>
          </a:p>
          <a:p>
            <a:pPr marL="466725" indent="-466725" algn="just"/>
            <a:r>
              <a:rPr lang="en-US" sz="2800" baseline="30000" dirty="0">
                <a:solidFill>
                  <a:schemeClr val="bg2"/>
                </a:solidFill>
                <a:effectLst/>
                <a:latin typeface="+mj-lt"/>
              </a:rPr>
              <a:t>15 	if the wicked restore the pledge, give back what they have taken by robbery, and walk in the statutes of life, committing no iniquity—they shall surely live; they shall not die.</a:t>
            </a:r>
          </a:p>
          <a:p>
            <a:pPr marL="466725" indent="-466725" algn="just"/>
            <a:r>
              <a:rPr lang="en-US" sz="2800" baseline="30000" dirty="0">
                <a:solidFill>
                  <a:schemeClr val="bg2"/>
                </a:solidFill>
                <a:effectLst/>
                <a:latin typeface="+mj-lt"/>
              </a:rPr>
              <a:t>16a None of the sins that they have committed shall be remembered against them;…</a:t>
            </a:r>
          </a:p>
        </p:txBody>
      </p:sp>
    </p:spTree>
    <p:extLst>
      <p:ext uri="{BB962C8B-B14F-4D97-AF65-F5344CB8AC3E}">
        <p14:creationId xmlns:p14="http://schemas.microsoft.com/office/powerpoint/2010/main" val="7227834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29238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endParaRPr lang="en-US" sz="2800" b="1" baseline="30000" dirty="0">
              <a:solidFill>
                <a:schemeClr val="dk2"/>
              </a:solidFill>
              <a:latin typeface="+mn-lt"/>
              <a:ea typeface="Quattrocento Sans"/>
              <a:cs typeface="Quattrocento Sans"/>
              <a:sym typeface="Quattrocento Sans"/>
            </a:endParaRPr>
          </a:p>
          <a:p>
            <a:pPr marL="457200" indent="-457200" algn="just">
              <a:buFont typeface="Arial" panose="020B0604020202020204" pitchFamily="34" charset="0"/>
              <a:buChar char="•"/>
            </a:pPr>
            <a:r>
              <a:rPr lang="en-US" sz="2800" b="1" dirty="0">
                <a:effectLst/>
                <a:latin typeface="Arial" panose="020B0604020202020204" pitchFamily="34" charset="0"/>
              </a:rPr>
              <a:t>Watchman</a:t>
            </a:r>
            <a:r>
              <a:rPr lang="en-US" sz="2800" dirty="0">
                <a:effectLst/>
                <a:latin typeface="Arial" panose="020B0604020202020204" pitchFamily="34" charset="0"/>
              </a:rPr>
              <a:t> – Hebrew definition: to peer into the distance, observe; watchmen were stationed in a free-standing tower located many miles from a city.</a:t>
            </a:r>
          </a:p>
          <a:p>
            <a:pPr marL="457200" indent="-457200" algn="just">
              <a:buFont typeface="Arial" panose="020B0604020202020204" pitchFamily="34" charset="0"/>
              <a:buChar char="•"/>
            </a:pPr>
            <a:r>
              <a:rPr lang="en-US" sz="2800" b="1" dirty="0">
                <a:effectLst/>
                <a:latin typeface="Arial" panose="020B0604020202020204" pitchFamily="34" charset="0"/>
              </a:rPr>
              <a:t>Wicked</a:t>
            </a:r>
            <a:r>
              <a:rPr lang="en-US" sz="2800" dirty="0">
                <a:effectLst/>
                <a:latin typeface="Arial" panose="020B0604020202020204" pitchFamily="34" charset="0"/>
              </a:rPr>
              <a:t> – Hebrew “</a:t>
            </a:r>
            <a:r>
              <a:rPr lang="en-US" sz="2800" dirty="0" err="1">
                <a:effectLst/>
                <a:latin typeface="Arial" panose="020B0604020202020204" pitchFamily="34" charset="0"/>
              </a:rPr>
              <a:t>râshâ</a:t>
            </a:r>
            <a:r>
              <a:rPr lang="en-US" sz="2800" dirty="0">
                <a:effectLst/>
                <a:latin typeface="Arial" panose="020B0604020202020204" pitchFamily="34" charset="0"/>
              </a:rPr>
              <a:t>” means “morally wrong”; an ungodly or bad person.</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Suppose God gave you an assignment that could result in death for you and/or others. This was Ezekiel’s dilemma. He was to tell righteous people when they erred, and tell unrighteous people how they erred. Failure to give God’s warning would result in Ezekiel’s death. However, if Ezekiel warned Judah and they failed to heed the warning, then they could die. Bottom line – each person will be held accountable for their own decisions and actions.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832052"/>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Ezekiel 33:7-16a</a:t>
            </a:r>
          </a:p>
          <a:p>
            <a:endParaRPr lang="en-US" sz="2800" dirty="0">
              <a:effectLst/>
              <a:latin typeface="Arial" panose="020B0604020202020204" pitchFamily="34" charset="0"/>
            </a:endParaRPr>
          </a:p>
          <a:p>
            <a:pPr algn="just"/>
            <a:r>
              <a:rPr lang="en-US" sz="2800" dirty="0">
                <a:effectLst/>
                <a:latin typeface="Arial" panose="020B0604020202020204" pitchFamily="34" charset="0"/>
              </a:rPr>
              <a:t>Watchmen served a crucial role in Judah. Every city built several towers in proximity to one another. These towers were staffed by watchmen who constantly looked out for threats. The watch towers were close enough for one watchman to see from his assigned tower to the watchman assigned to the next tower. Signals were sent from the watch person in the farthest tower to the watch person in the next closest tower. This process of relaying communication from one tower to the next continued until the message reached the tower closest to the city.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80532</TotalTime>
  <Words>1133</Words>
  <Application>Microsoft Macintosh PowerPoint</Application>
  <PresentationFormat>Widescreen</PresentationFormat>
  <Paragraphs>42</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99</cp:revision>
  <dcterms:created xsi:type="dcterms:W3CDTF">2018-05-04T03:01:22Z</dcterms:created>
  <dcterms:modified xsi:type="dcterms:W3CDTF">2025-08-28T12:53:46Z</dcterms:modified>
</cp:coreProperties>
</file>