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2" r:id="rId20"/>
    <p:sldId id="293"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5" y="-54563"/>
            <a:ext cx="12321680" cy="6966179"/>
          </a:xfrm>
          <a:prstGeom prst="rect">
            <a:avLst/>
          </a:prstGeom>
          <a:noFill/>
          <a:ln>
            <a:noFill/>
          </a:ln>
        </p:spPr>
      </p:pic>
      <p:sp>
        <p:nvSpPr>
          <p:cNvPr id="49" name="Google Shape;49;p1"/>
          <p:cNvSpPr txBox="1"/>
          <p:nvPr/>
        </p:nvSpPr>
        <p:spPr>
          <a:xfrm>
            <a:off x="42129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10: </a:t>
            </a:r>
            <a:r>
              <a:rPr lang="en-US" sz="2800" b="1" baseline="30000" dirty="0">
                <a:solidFill>
                  <a:schemeClr val="dk1"/>
                </a:solidFill>
              </a:rPr>
              <a:t>NOVEMBER 9</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An annual observance, the International Day of Remembrance of the Victims of Slavery and the Transatlantic Slave Trade (March 25) was established on December 17, 2007. The resolution that established this annual observance was passed by the United Nations General Assembly.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805094"/>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Violence has resulted in approximately 6.6 million people being displaced from their homelands. People fleeing their country leave behind homes, jobs, belongings, and, sadly, loved ones as they move to refugee camps. Refugee camps located around the world serve as temporary homes for people escaping from their country.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0"/>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693" y="838947"/>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Christianity is the official religion in only fifteen of the 195 nations. Ironically, there seems to be an expectation that God will bestow special blessings on every country. This anticipated blessing is based upon God’s promise to Abraham: “In your offspring shall all the nations of the earth be blessed, because you have obeyed my voice” (Genesis 22:18 ESV).</a:t>
            </a:r>
            <a:r>
              <a:rPr lang="en-US" sz="2800" b="1" dirty="0">
                <a:effectLst/>
                <a:latin typeface="Arial" panose="020B0604020202020204" pitchFamily="34" charset="0"/>
              </a:rPr>
              <a:t> </a:t>
            </a:r>
            <a:endParaRPr lang="en-US" sz="2800" dirty="0">
              <a:effectLst/>
              <a:latin typeface="Arial" panose="020B0604020202020204" pitchFamily="34" charset="0"/>
            </a:endParaRP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6;p27" descr="LFS PP Slide Questions.jpg">
            <a:extLst>
              <a:ext uri="{FF2B5EF4-FFF2-40B4-BE49-F238E27FC236}">
                <a16:creationId xmlns:a16="http://schemas.microsoft.com/office/drawing/2014/main" id="{7DD84674-F5ED-0143-98C1-9F7B9129DED0}"/>
              </a:ext>
            </a:extLst>
          </p:cNvPr>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151621980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E0F5BD2-8565-8F46-AE0E-AE6262384F0F}"/>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t>1. 	</a:t>
            </a:r>
            <a:r>
              <a:rPr lang="en-US" sz="2800" dirty="0">
                <a:effectLst/>
                <a:latin typeface="Arial" panose="020B0604020202020204" pitchFamily="34" charset="0"/>
              </a:rPr>
              <a:t>How can the church assist the millions of people displaced from their homeland?</a:t>
            </a:r>
          </a:p>
          <a:p>
            <a:pPr marL="466725" indent="-466725"/>
            <a:endParaRPr lang="en-US" sz="2800" dirty="0"/>
          </a:p>
        </p:txBody>
      </p:sp>
    </p:spTree>
    <p:extLst>
      <p:ext uri="{BB962C8B-B14F-4D97-AF65-F5344CB8AC3E}">
        <p14:creationId xmlns:p14="http://schemas.microsoft.com/office/powerpoint/2010/main" val="139431014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6E7B7EE0-BE1E-3AC9-3207-9CAF171436D7}"/>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do you think God expresses displeasure with people today?</a:t>
            </a:r>
          </a:p>
        </p:txBody>
      </p:sp>
    </p:spTree>
    <p:extLst>
      <p:ext uri="{BB962C8B-B14F-4D97-AF65-F5344CB8AC3E}">
        <p14:creationId xmlns:p14="http://schemas.microsoft.com/office/powerpoint/2010/main" val="215895618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469339E-195B-78C0-F8A9-DE064673D34A}"/>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What did you learn about Jesus in today’s lesson?</a:t>
            </a:r>
          </a:p>
          <a:p>
            <a:pPr marL="466725" indent="-466725"/>
            <a:endParaRPr lang="en-US" sz="2800" dirty="0"/>
          </a:p>
        </p:txBody>
      </p:sp>
    </p:spTree>
    <p:extLst>
      <p:ext uri="{BB962C8B-B14F-4D97-AF65-F5344CB8AC3E}">
        <p14:creationId xmlns:p14="http://schemas.microsoft.com/office/powerpoint/2010/main" val="563083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3939500"/>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Helvetica Neue" panose="02000503000000020004" pitchFamily="2" charset="0"/>
              </a:rPr>
              <a:t>Judah Taken</a:t>
            </a:r>
            <a:r>
              <a:rPr lang="en-US" sz="6600" b="1" dirty="0">
                <a:latin typeface="Helvetica Neue" panose="02000503000000020004" pitchFamily="2" charset="0"/>
              </a:rPr>
              <a:t> </a:t>
            </a:r>
            <a:r>
              <a:rPr lang="en-US" sz="6600" b="1" dirty="0">
                <a:effectLst/>
                <a:latin typeface="Helvetica Neue" panose="02000503000000020004" pitchFamily="2" charset="0"/>
              </a:rPr>
              <a:t>Captive</a:t>
            </a:r>
            <a:endParaRPr lang="en-US" sz="6600" dirty="0">
              <a:effectLst/>
              <a:latin typeface="Helvetica Neue" panose="02000503000000020004" pitchFamily="2" charset="0"/>
            </a:endParaRPr>
          </a:p>
          <a:p>
            <a:endParaRPr lang="en-US" sz="2800" b="1" dirty="0">
              <a:solidFill>
                <a:schemeClr val="dk2"/>
              </a:solidFill>
              <a:latin typeface="+mj-lt"/>
              <a:ea typeface="Quattrocento Sans"/>
              <a:cs typeface="Quattrocento Sans"/>
              <a:sym typeface="Quattrocento Sans"/>
            </a:endParaRPr>
          </a:p>
          <a:p>
            <a:pPr algn="just"/>
            <a:r>
              <a:rPr lang="en-US" sz="2800" b="1" dirty="0">
                <a:solidFill>
                  <a:schemeClr val="dk2"/>
                </a:solidFill>
                <a:latin typeface="+mj-lt"/>
                <a:ea typeface="Quattrocento Sans"/>
                <a:cs typeface="Quattrocento Sans"/>
                <a:sym typeface="Quattrocento Sans"/>
              </a:rPr>
              <a:t>Focus Scripture: </a:t>
            </a:r>
            <a:r>
              <a:rPr lang="en-US" sz="2800" dirty="0">
                <a:effectLst/>
                <a:latin typeface="Helvetica Neue" panose="02000503000000020004" pitchFamily="2" charset="0"/>
              </a:rPr>
              <a:t>2 Kings 24:18–25:9</a:t>
            </a:r>
          </a:p>
          <a:p>
            <a:pPr algn="just"/>
            <a:endParaRPr lang="en-US" sz="2800" dirty="0">
              <a:effectLst/>
              <a:latin typeface="Helvetica Neue" panose="02000503000000020004" pitchFamily="2" charset="0"/>
            </a:endParaRPr>
          </a:p>
          <a:p>
            <a:pPr algn="ctr"/>
            <a:r>
              <a:rPr lang="en-US" sz="2800" b="1" dirty="0">
                <a:effectLst/>
                <a:latin typeface="Helvetica Neue" panose="02000503000000020004" pitchFamily="2" charset="0"/>
              </a:rPr>
              <a:t>Key Verse:</a:t>
            </a:r>
            <a:r>
              <a:rPr lang="en-US" sz="2800" dirty="0">
                <a:effectLst/>
                <a:latin typeface="Helvetica Neue" panose="02000503000000020004" pitchFamily="2" charset="0"/>
              </a:rPr>
              <a:t> Jerusalem and Judah so angered the Lord that he expelled them from his presence. 2 Kings 24:20 </a:t>
            </a:r>
            <a:r>
              <a:rPr lang="en-US" sz="2800" i="1" dirty="0">
                <a:latin typeface="+mn-lt"/>
              </a:rPr>
              <a:t>(NRSV UE)</a:t>
            </a:r>
            <a:endParaRPr lang="en-US" sz="2800" dirty="0">
              <a:latin typeface="+mn-lt"/>
            </a:endParaRPr>
          </a:p>
          <a:p>
            <a:pPr algn="ctr"/>
            <a:endParaRPr lang="en-US" sz="4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734702C-6C9F-9FC9-ADB0-BAC2DE6B8C37}"/>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66725"/>
            <a:r>
              <a:rPr lang="en-US" sz="2800" dirty="0">
                <a:effectLst/>
                <a:latin typeface="Arial" panose="020B0604020202020204" pitchFamily="34" charset="0"/>
              </a:rPr>
              <a:t>4. 	How will you apply what you learned to your life?</a:t>
            </a:r>
          </a:p>
          <a:p>
            <a:pPr marL="466725" indent="-466725"/>
            <a:endParaRPr lang="en-US" sz="2800" dirty="0"/>
          </a:p>
        </p:txBody>
      </p:sp>
    </p:spTree>
    <p:extLst>
      <p:ext uri="{BB962C8B-B14F-4D97-AF65-F5344CB8AC3E}">
        <p14:creationId xmlns:p14="http://schemas.microsoft.com/office/powerpoint/2010/main" val="398398003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70857" y="869648"/>
            <a:ext cx="10462611"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Psalm 86:9 – “All the nations you have made will come and worship before you, O Lord; they will bring glory to your name.” Envision how these words describe God’s kingdom. Share your vision with the class. </a:t>
            </a:r>
          </a:p>
          <a:p>
            <a:pPr algn="just"/>
            <a:r>
              <a:rPr lang="en-US" sz="2800" dirty="0">
                <a:effectLst/>
                <a:latin typeface="Arial" panose="020B0604020202020204" pitchFamily="34" charset="0"/>
              </a:rPr>
              <a:t>Call out the names of various nations – pray for each one. </a:t>
            </a:r>
          </a:p>
          <a:p>
            <a:r>
              <a:rPr lang="en-US" sz="2800" dirty="0">
                <a:effectLst/>
                <a:latin typeface="Arial" panose="020B0604020202020204" pitchFamily="34" charset="0"/>
              </a:rPr>
              <a:t>Pray for those who are exiled from their homes in our own time.</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a:t>
            </a:r>
            <a:r>
              <a:rPr lang="en-US" sz="2800" dirty="0">
                <a:effectLst/>
                <a:latin typeface="Arial" panose="020B0604020202020204" pitchFamily="34" charset="0"/>
              </a:rPr>
              <a:t> God, thank you for your surpassing knowledge that led Jesus to the cross. Make me an ambassador, fearless, proclaiming the Gospel even when others do not understand.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975681"/>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18 	Zedekiah was twenty-one years old when he began to reign; he reigned eleven years in Jerusalem. His mother’s name was </a:t>
            </a:r>
            <a:r>
              <a:rPr lang="en-US" sz="2800" baseline="30000" dirty="0" err="1">
                <a:solidFill>
                  <a:schemeClr val="bg2"/>
                </a:solidFill>
                <a:effectLst/>
                <a:latin typeface="Helvetica Neue" panose="02000503000000020004" pitchFamily="2" charset="0"/>
              </a:rPr>
              <a:t>Hamutal</a:t>
            </a:r>
            <a:r>
              <a:rPr lang="en-US" sz="2800" baseline="30000" dirty="0">
                <a:solidFill>
                  <a:schemeClr val="bg2"/>
                </a:solidFill>
                <a:effectLst/>
                <a:latin typeface="Helvetica Neue" panose="02000503000000020004" pitchFamily="2" charset="0"/>
              </a:rPr>
              <a:t> daughter of Jeremiah of </a:t>
            </a:r>
            <a:r>
              <a:rPr lang="en-US" sz="2800" baseline="30000" dirty="0" err="1">
                <a:solidFill>
                  <a:schemeClr val="bg2"/>
                </a:solidFill>
                <a:effectLst/>
                <a:latin typeface="Helvetica Neue" panose="02000503000000020004" pitchFamily="2" charset="0"/>
              </a:rPr>
              <a:t>Libnah</a:t>
            </a:r>
            <a:r>
              <a:rPr lang="en-US" sz="2800" baseline="30000" dirty="0">
                <a:solidFill>
                  <a:schemeClr val="bg2"/>
                </a:solidFill>
                <a:effectLst/>
                <a:latin typeface="Helvetica Neue" panose="02000503000000020004" pitchFamily="2" charset="0"/>
              </a:rPr>
              <a:t>.</a:t>
            </a:r>
          </a:p>
          <a:p>
            <a:pPr marL="466725" indent="-466725" algn="just"/>
            <a:r>
              <a:rPr lang="en-US" sz="2800" baseline="30000" dirty="0">
                <a:solidFill>
                  <a:schemeClr val="bg2"/>
                </a:solidFill>
                <a:effectLst/>
                <a:latin typeface="Helvetica Neue" panose="02000503000000020004" pitchFamily="2" charset="0"/>
              </a:rPr>
              <a:t>19 	He did what was evil in the sight of the Lord, just as Jehoiakim had done.</a:t>
            </a:r>
          </a:p>
          <a:p>
            <a:pPr marL="466725" indent="-466725" algn="just"/>
            <a:r>
              <a:rPr lang="en-US" sz="2800" baseline="30000" dirty="0">
                <a:solidFill>
                  <a:schemeClr val="bg2"/>
                </a:solidFill>
                <a:effectLst/>
                <a:latin typeface="Helvetica Neue" panose="02000503000000020004" pitchFamily="2" charset="0"/>
              </a:rPr>
              <a:t>20 Indeed, Jerusalem and Judah so angered the Lord that he expelled them from his presence. Zedekiah rebelled against the king of Babylon.</a:t>
            </a:r>
          </a:p>
          <a:p>
            <a:pPr marL="466725" indent="-466725" algn="ctr"/>
            <a:r>
              <a:rPr lang="en-US" sz="2800" b="1" baseline="30000" dirty="0">
                <a:solidFill>
                  <a:schemeClr val="bg2"/>
                </a:solidFill>
                <a:effectLst/>
                <a:latin typeface="Helvetica Neue" panose="02000503000000020004" pitchFamily="2" charset="0"/>
              </a:rPr>
              <a:t>25:1-9</a:t>
            </a:r>
          </a:p>
          <a:p>
            <a:pPr marL="466725" indent="-466725" algn="just"/>
            <a:r>
              <a:rPr lang="en-US" sz="2800" baseline="30000" dirty="0">
                <a:solidFill>
                  <a:schemeClr val="bg2"/>
                </a:solidFill>
                <a:effectLst/>
                <a:latin typeface="Helvetica Neue" panose="02000503000000020004" pitchFamily="2" charset="0"/>
              </a:rPr>
              <a:t>1 	And in the ninth year of his reign, in the tenth month, on the tenth day of the month, King Nebuchadnezzar of Babylon came with all his army against Jerusalem and laid siege to it; they built siegeworks against it all around.</a:t>
            </a:r>
          </a:p>
          <a:p>
            <a:pPr marL="466725" indent="-466725" algn="just"/>
            <a:r>
              <a:rPr lang="en-US" sz="2800" baseline="30000" dirty="0">
                <a:solidFill>
                  <a:schemeClr val="bg2"/>
                </a:solidFill>
                <a:effectLst/>
                <a:latin typeface="Helvetica Neue" panose="02000503000000020004" pitchFamily="2" charset="0"/>
              </a:rPr>
              <a:t>2 	So the city was besieged until the eleventh year of King Zedekiah.</a:t>
            </a:r>
          </a:p>
          <a:p>
            <a:pPr marL="466725" indent="-466725" algn="just"/>
            <a:r>
              <a:rPr lang="en-US" sz="2800" baseline="30000" dirty="0">
                <a:solidFill>
                  <a:schemeClr val="bg2"/>
                </a:solidFill>
                <a:effectLst/>
                <a:latin typeface="Helvetica Neue" panose="02000503000000020004" pitchFamily="2" charset="0"/>
              </a:rPr>
              <a:t>3 	On the ninth day of the fourth month, the famine became so severe in the city that there was no food for the people of the land.</a:t>
            </a:r>
          </a:p>
          <a:p>
            <a:pPr marL="466725" indent="-466725" algn="just"/>
            <a:r>
              <a:rPr lang="en-US" sz="2800" baseline="30000" dirty="0">
                <a:solidFill>
                  <a:schemeClr val="bg2"/>
                </a:solidFill>
                <a:effectLst/>
                <a:latin typeface="Helvetica Neue" panose="02000503000000020004" pitchFamily="2" charset="0"/>
              </a:rPr>
              <a:t>4 	Then a breach was made in the city wall; the king with all the soldiers fled by night by the way of the gate between the two walls, by the King’s Garden, though the Chaldeans were all around the city. They went in the direction of the Arabah.</a:t>
            </a:r>
          </a:p>
          <a:p>
            <a:pPr marL="466725" indent="-466725" algn="just"/>
            <a:r>
              <a:rPr lang="en-US" sz="2800" baseline="30000" dirty="0">
                <a:solidFill>
                  <a:schemeClr val="bg2"/>
                </a:solidFill>
                <a:effectLst/>
                <a:latin typeface="Helvetica Neue" panose="02000503000000020004" pitchFamily="2" charset="0"/>
              </a:rPr>
              <a:t>5 	But the army of the Chaldeans pursued the king and overtook him in the plains of Jericho; all his army was scattered, deserting him.</a:t>
            </a:r>
          </a:p>
        </p:txBody>
      </p:sp>
      <p:sp>
        <p:nvSpPr>
          <p:cNvPr id="61" name="Google Shape;61;p3"/>
          <p:cNvSpPr txBox="1"/>
          <p:nvPr/>
        </p:nvSpPr>
        <p:spPr>
          <a:xfrm>
            <a:off x="654906" y="628969"/>
            <a:ext cx="10873479"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Helvetica Neue" panose="02000503000000020004" pitchFamily="2" charset="0"/>
              </a:rPr>
              <a:t>2 Kings 24:18–25:9 </a:t>
            </a:r>
            <a:r>
              <a:rPr lang="en-US" sz="4000" b="1" dirty="0">
                <a:solidFill>
                  <a:schemeClr val="bg2"/>
                </a:solidFill>
                <a:effectLst/>
                <a:latin typeface="+mn-lt"/>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AEB1E9F1-A046-ABCD-8854-741E3A3ACAE6}"/>
              </a:ext>
            </a:extLst>
          </p:cNvPr>
          <p:cNvSpPr txBox="1"/>
          <p:nvPr/>
        </p:nvSpPr>
        <p:spPr>
          <a:xfrm>
            <a:off x="981445" y="613544"/>
            <a:ext cx="10220400" cy="2677616"/>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6 	Then they captured the king and brought him up to the king of Babylon at </a:t>
            </a:r>
            <a:r>
              <a:rPr lang="en-US" sz="2800" baseline="30000" dirty="0" err="1">
                <a:solidFill>
                  <a:schemeClr val="bg2"/>
                </a:solidFill>
                <a:effectLst/>
                <a:latin typeface="Helvetica Neue" panose="02000503000000020004" pitchFamily="2" charset="0"/>
              </a:rPr>
              <a:t>Riblah</a:t>
            </a:r>
            <a:r>
              <a:rPr lang="en-US" sz="2800" baseline="30000" dirty="0">
                <a:solidFill>
                  <a:schemeClr val="bg2"/>
                </a:solidFill>
                <a:effectLst/>
                <a:latin typeface="Helvetica Neue" panose="02000503000000020004" pitchFamily="2" charset="0"/>
              </a:rPr>
              <a:t>, who passed sentence on him.</a:t>
            </a:r>
          </a:p>
          <a:p>
            <a:pPr marL="466725" indent="-466725" algn="just"/>
            <a:r>
              <a:rPr lang="en-US" sz="2800" baseline="30000" dirty="0">
                <a:solidFill>
                  <a:schemeClr val="bg2"/>
                </a:solidFill>
                <a:effectLst/>
                <a:latin typeface="Helvetica Neue" panose="02000503000000020004" pitchFamily="2" charset="0"/>
              </a:rPr>
              <a:t>7 	They slaughtered the sons of Zedekiah before his eyes, then put out the eyes of Zedekiah; they bound him in fetters and took him to Babylon.</a:t>
            </a:r>
          </a:p>
          <a:p>
            <a:pPr marL="466725" indent="-466725" algn="just"/>
            <a:r>
              <a:rPr lang="en-US" sz="2800" baseline="30000" dirty="0">
                <a:solidFill>
                  <a:schemeClr val="bg2"/>
                </a:solidFill>
                <a:effectLst/>
                <a:latin typeface="Helvetica Neue" panose="02000503000000020004" pitchFamily="2" charset="0"/>
              </a:rPr>
              <a:t>8 	In the fifth month, on the seventh day of the month—which was the nineteenth year of King Nebuchadnezzar, king of Babylon—</a:t>
            </a:r>
            <a:r>
              <a:rPr lang="en-US" sz="2800" baseline="30000" dirty="0" err="1">
                <a:solidFill>
                  <a:schemeClr val="bg2"/>
                </a:solidFill>
                <a:effectLst/>
                <a:latin typeface="Helvetica Neue" panose="02000503000000020004" pitchFamily="2" charset="0"/>
              </a:rPr>
              <a:t>Nebuzaradan</a:t>
            </a:r>
            <a:r>
              <a:rPr lang="en-US" sz="2800" baseline="30000" dirty="0">
                <a:solidFill>
                  <a:schemeClr val="bg2"/>
                </a:solidFill>
                <a:effectLst/>
                <a:latin typeface="Helvetica Neue" panose="02000503000000020004" pitchFamily="2" charset="0"/>
              </a:rPr>
              <a:t>, the captain of the bodyguard, a servant of the king of Babylon, came to Jerusalem.</a:t>
            </a:r>
          </a:p>
          <a:p>
            <a:pPr marL="466725" indent="-466725" algn="just"/>
            <a:r>
              <a:rPr lang="en-US" sz="2800" baseline="30000" dirty="0">
                <a:solidFill>
                  <a:schemeClr val="bg2"/>
                </a:solidFill>
                <a:effectLst/>
                <a:latin typeface="Helvetica Neue" panose="02000503000000020004" pitchFamily="2" charset="0"/>
              </a:rPr>
              <a:t>9 	He burned the house of the Lord, the king’s house, and all the houses of Jerusalem; every great house he burned down.</a:t>
            </a:r>
          </a:p>
        </p:txBody>
      </p:sp>
    </p:spTree>
    <p:extLst>
      <p:ext uri="{BB962C8B-B14F-4D97-AF65-F5344CB8AC3E}">
        <p14:creationId xmlns:p14="http://schemas.microsoft.com/office/powerpoint/2010/main" val="3136833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23170"/>
            <a:ext cx="10613282" cy="59400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457200" indent="-457200" algn="just">
              <a:buFont typeface="Arial" panose="020B0604020202020204" pitchFamily="34" charset="0"/>
              <a:buChar char="•"/>
            </a:pPr>
            <a:r>
              <a:rPr lang="en-US" sz="2700" b="1" dirty="0">
                <a:effectLst/>
                <a:latin typeface="Arial" panose="020B0604020202020204" pitchFamily="34" charset="0"/>
              </a:rPr>
              <a:t>Nebuchadnezzar</a:t>
            </a:r>
            <a:r>
              <a:rPr lang="en-US" sz="2700" dirty="0">
                <a:effectLst/>
                <a:latin typeface="Arial" panose="020B0604020202020204" pitchFamily="34" charset="0"/>
              </a:rPr>
              <a:t> – Originated from an Akkadian word “</a:t>
            </a:r>
            <a:r>
              <a:rPr lang="en-US" sz="2700" dirty="0" err="1">
                <a:effectLst/>
                <a:latin typeface="Arial" panose="020B0604020202020204" pitchFamily="34" charset="0"/>
              </a:rPr>
              <a:t>Nabu</a:t>
            </a:r>
            <a:r>
              <a:rPr lang="en-US" sz="2700" dirty="0">
                <a:effectLst/>
                <a:latin typeface="Arial" panose="020B0604020202020204" pitchFamily="34" charset="0"/>
              </a:rPr>
              <a:t>” and means “</a:t>
            </a:r>
            <a:r>
              <a:rPr lang="en-US" sz="2700" dirty="0" err="1">
                <a:effectLst/>
                <a:latin typeface="Arial" panose="020B0604020202020204" pitchFamily="34" charset="0"/>
              </a:rPr>
              <a:t>Nabu</a:t>
            </a:r>
            <a:r>
              <a:rPr lang="en-US" sz="2700" dirty="0">
                <a:effectLst/>
                <a:latin typeface="Arial" panose="020B0604020202020204" pitchFamily="34" charset="0"/>
              </a:rPr>
              <a:t>, protect my heir”; contains a Mesopotamian deity’s name who is the god of writing, scribes, and general wisdom.</a:t>
            </a:r>
          </a:p>
          <a:p>
            <a:pPr marL="457200" indent="-457200" algn="just">
              <a:buFont typeface="Arial" panose="020B0604020202020204" pitchFamily="34" charset="0"/>
              <a:buChar char="•"/>
            </a:pPr>
            <a:r>
              <a:rPr lang="en-US" sz="2700" b="1" dirty="0">
                <a:effectLst/>
                <a:latin typeface="Arial" panose="020B0604020202020204" pitchFamily="34" charset="0"/>
              </a:rPr>
              <a:t>Babylon</a:t>
            </a:r>
            <a:r>
              <a:rPr lang="en-US" sz="2700" dirty="0">
                <a:effectLst/>
                <a:latin typeface="Arial" panose="020B0604020202020204" pitchFamily="34" charset="0"/>
              </a:rPr>
              <a:t> – Southwest Asian ancient city known for its majesty, buildings, mighty army, and splendid culture.</a:t>
            </a:r>
          </a:p>
          <a:p>
            <a:pPr marL="457200" indent="-457200" algn="just">
              <a:buFont typeface="Arial" panose="020B0604020202020204" pitchFamily="34" charset="0"/>
              <a:buChar char="•"/>
            </a:pPr>
            <a:r>
              <a:rPr lang="en-US" sz="2700" b="1" dirty="0">
                <a:effectLst/>
                <a:latin typeface="Arial" panose="020B0604020202020204" pitchFamily="34" charset="0"/>
              </a:rPr>
              <a:t>Chaldeans</a:t>
            </a:r>
            <a:r>
              <a:rPr lang="en-US" sz="2700" dirty="0">
                <a:effectLst/>
                <a:latin typeface="Arial" panose="020B0604020202020204" pitchFamily="34" charset="0"/>
              </a:rPr>
              <a:t> – Used interchangeably with “Babylon”; a small country that existed during the late 10</a:t>
            </a:r>
            <a:r>
              <a:rPr lang="en-US" sz="2700" baseline="30000" dirty="0">
                <a:effectLst/>
                <a:latin typeface="Arial" panose="020B0604020202020204" pitchFamily="34" charset="0"/>
              </a:rPr>
              <a:t>th</a:t>
            </a:r>
            <a:r>
              <a:rPr lang="en-US" sz="2700" dirty="0">
                <a:effectLst/>
                <a:latin typeface="Arial" panose="020B0604020202020204" pitchFamily="34" charset="0"/>
              </a:rPr>
              <a:t> century that became the dominant people group in Babylon.</a:t>
            </a:r>
          </a:p>
          <a:p>
            <a:pPr marL="457200" indent="-457200" algn="just">
              <a:buFont typeface="Arial" panose="020B0604020202020204" pitchFamily="34" charset="0"/>
              <a:buChar char="•"/>
            </a:pPr>
            <a:r>
              <a:rPr lang="en-US" sz="2700" b="1" dirty="0">
                <a:effectLst/>
                <a:latin typeface="Arial" panose="020B0604020202020204" pitchFamily="34" charset="0"/>
              </a:rPr>
              <a:t>Arabah</a:t>
            </a:r>
            <a:r>
              <a:rPr lang="en-US" sz="2700" dirty="0">
                <a:effectLst/>
                <a:latin typeface="Arial" panose="020B0604020202020204" pitchFamily="34" charset="0"/>
              </a:rPr>
              <a:t> – A valley extending from the Sea of Galilee to the Gulf of </a:t>
            </a:r>
            <a:r>
              <a:rPr lang="en-US" sz="2700" dirty="0" err="1">
                <a:effectLst/>
                <a:latin typeface="Arial" panose="020B0604020202020204" pitchFamily="34" charset="0"/>
              </a:rPr>
              <a:t>Aqabah</a:t>
            </a:r>
            <a:r>
              <a:rPr lang="en-US" sz="2700" dirty="0">
                <a:effectLst/>
                <a:latin typeface="Arial" panose="020B0604020202020204" pitchFamily="34" charset="0"/>
              </a:rPr>
              <a:t>; this area includes the Jordan Valley and the Dead Sea.</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333333"/>
                </a:solidFill>
                <a:effectLst/>
                <a:latin typeface="Arial" panose="020B0604020202020204" pitchFamily="34" charset="0"/>
              </a:rPr>
              <a:t>Power comes from God. Presidents, prime ministers, chancellors, any heads of state have a responsibility to govern justly and with mercy. Regrettably, too many national leaders fail to recognize that God raised them up and appointed them. At 21 years of age, Zedekiah became Judah’s king.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108503"/>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2 Kings 24:18-20</a:t>
            </a:r>
          </a:p>
          <a:p>
            <a:endParaRPr lang="en-US" sz="2800" dirty="0">
              <a:effectLst/>
              <a:latin typeface="Arial" panose="020B0604020202020204" pitchFamily="34" charset="0"/>
            </a:endParaRPr>
          </a:p>
          <a:p>
            <a:pPr algn="just"/>
            <a:r>
              <a:rPr lang="en-US" sz="2800" dirty="0">
                <a:effectLst/>
                <a:latin typeface="Arial" panose="020B0604020202020204" pitchFamily="34" charset="0"/>
              </a:rPr>
              <a:t>Zedekiah became king in 597 B.C. after Jehoiakim his nephew and predecessor to the throne, was deported to Babylon. His named was changed from </a:t>
            </a:r>
            <a:r>
              <a:rPr lang="en-US" sz="2800" dirty="0" err="1">
                <a:effectLst/>
                <a:latin typeface="Arial" panose="020B0604020202020204" pitchFamily="34" charset="0"/>
              </a:rPr>
              <a:t>Mattaniah</a:t>
            </a:r>
            <a:r>
              <a:rPr lang="en-US" sz="2800" dirty="0">
                <a:effectLst/>
                <a:latin typeface="Arial" panose="020B0604020202020204" pitchFamily="34" charset="0"/>
              </a:rPr>
              <a:t> to Zedekiah when Nebuchadnezzar made him a vassal king. Because of his vassal status, Zedekiah vowed allegiance to Nebuchadnezzar.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80781</TotalTime>
  <Words>1012</Words>
  <Application>Microsoft Macintosh PowerPoint</Application>
  <PresentationFormat>Widescreen</PresentationFormat>
  <Paragraphs>44</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97</cp:revision>
  <dcterms:created xsi:type="dcterms:W3CDTF">2018-05-04T03:01:22Z</dcterms:created>
  <dcterms:modified xsi:type="dcterms:W3CDTF">2025-08-28T12:57:21Z</dcterms:modified>
</cp:coreProperties>
</file>