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86" r:id="rId5"/>
    <p:sldId id="261" r:id="rId6"/>
    <p:sldId id="287" r:id="rId7"/>
    <p:sldId id="262" r:id="rId8"/>
    <p:sldId id="263" r:id="rId9"/>
    <p:sldId id="265" r:id="rId10"/>
    <p:sldId id="266" r:id="rId11"/>
    <p:sldId id="269" r:id="rId12"/>
    <p:sldId id="270" r:id="rId13"/>
    <p:sldId id="271" r:id="rId14"/>
    <p:sldId id="272" r:id="rId15"/>
    <p:sldId id="273" r:id="rId16"/>
    <p:sldId id="281" r:id="rId17"/>
    <p:sldId id="274" r:id="rId18"/>
    <p:sldId id="275" r:id="rId19"/>
    <p:sldId id="276" r:id="rId20"/>
    <p:sldId id="285" r:id="rId21"/>
    <p:sldId id="288" r:id="rId22"/>
    <p:sldId id="284" r:id="rId23"/>
    <p:sldId id="278" r:id="rId24"/>
    <p:sldId id="280" r:id="rId25"/>
  </p:sldIdLst>
  <p:sldSz cx="12192000" cy="6858000"/>
  <p:notesSz cx="6858000" cy="9144000"/>
  <p:embeddedFontLst>
    <p:embeddedFont>
      <p:font typeface="Open Sans" panose="020B0606030504020204" pitchFamily="34" charset="0"/>
      <p:regular r:id="rId27"/>
      <p:bold r:id="rId28"/>
      <p:italic r:id="rId29"/>
      <p:boldItalic r:id="rId30"/>
    </p:embeddedFont>
    <p:embeddedFont>
      <p:font typeface="Quattrocento Sans" panose="020B0502050000020003"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73"/>
    <p:restoredTop sz="94694"/>
  </p:normalViewPr>
  <p:slideViewPr>
    <p:cSldViewPr snapToGrid="0">
      <p:cViewPr varScale="1">
        <p:scale>
          <a:sx n="117" d="100"/>
          <a:sy n="117" d="100"/>
        </p:scale>
        <p:origin x="568" y="16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4" y="-54563"/>
            <a:ext cx="12321683" cy="6966180"/>
          </a:xfrm>
          <a:prstGeom prst="rect">
            <a:avLst/>
          </a:prstGeom>
          <a:noFill/>
          <a:ln>
            <a:noFill/>
          </a:ln>
        </p:spPr>
      </p:pic>
      <p:sp>
        <p:nvSpPr>
          <p:cNvPr id="49" name="Google Shape;49;p1"/>
          <p:cNvSpPr txBox="1"/>
          <p:nvPr/>
        </p:nvSpPr>
        <p:spPr>
          <a:xfrm>
            <a:off x="351692" y="5861235"/>
            <a:ext cx="4486403" cy="523180"/>
          </a:xfrm>
          <a:prstGeom prst="rect">
            <a:avLst/>
          </a:prstGeom>
          <a:noFill/>
          <a:ln>
            <a:noFill/>
          </a:ln>
        </p:spPr>
        <p:txBody>
          <a:bodyPr spcFirstLastPara="1" wrap="square" lIns="91425" tIns="45700" rIns="91425" bIns="45700" anchor="t" anchorCtr="0">
            <a:spAutoFit/>
          </a:bodyPr>
          <a:lstStyle/>
          <a:p>
            <a:pPr lvl="0"/>
            <a:r>
              <a:rPr lang="en-US" sz="2800" b="1" i="0" u="none" strike="noStrike" cap="none" baseline="30000" dirty="0">
                <a:solidFill>
                  <a:schemeClr val="dk1"/>
                </a:solidFill>
                <a:sym typeface="Arial"/>
              </a:rPr>
              <a:t>LESSON 1: </a:t>
            </a:r>
            <a:r>
              <a:rPr lang="en-US" sz="2800" b="1" baseline="30000" dirty="0">
                <a:solidFill>
                  <a:schemeClr val="dk1"/>
                </a:solidFill>
              </a:rPr>
              <a:t>SEPTEMBER</a:t>
            </a:r>
            <a:r>
              <a:rPr lang="en-US" sz="2800" b="1" dirty="0">
                <a:solidFill>
                  <a:schemeClr val="dk1"/>
                </a:solidFill>
              </a:rPr>
              <a:t> </a:t>
            </a:r>
            <a:r>
              <a:rPr lang="en-US" sz="2800" b="1" baseline="30000" dirty="0">
                <a:solidFill>
                  <a:schemeClr val="dk1"/>
                </a:solidFill>
              </a:rPr>
              <a:t>7</a:t>
            </a:r>
            <a:endParaRPr sz="2800" b="1" baseline="30000" dirty="0">
              <a:solidFill>
                <a:schemeClr val="dk1"/>
              </a:solidFil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870857" y="858762"/>
            <a:ext cx="10504714" cy="4154943"/>
          </a:xfrm>
          <a:prstGeom prst="rect">
            <a:avLst/>
          </a:prstGeom>
          <a:noFill/>
          <a:ln>
            <a:noFill/>
          </a:ln>
        </p:spPr>
        <p:txBody>
          <a:bodyPr spcFirstLastPara="1" wrap="square" lIns="91425" tIns="45700" rIns="91425" bIns="45700" anchor="t" anchorCtr="0">
            <a:spAutoFit/>
          </a:bodyPr>
          <a:lstStyle/>
          <a:p>
            <a:pPr algn="ctr"/>
            <a:r>
              <a:rPr lang="en-US" sz="4400" b="1" baseline="30000" dirty="0">
                <a:effectLst/>
                <a:latin typeface="Arial" panose="020B0604020202020204" pitchFamily="34" charset="0"/>
              </a:rPr>
              <a:t>Isaiah 6:1-8</a:t>
            </a:r>
          </a:p>
          <a:p>
            <a:pPr algn="ctr"/>
            <a:endParaRPr lang="en-US" sz="4400" baseline="30000" dirty="0">
              <a:effectLst/>
              <a:latin typeface="Arial" panose="020B0604020202020204" pitchFamily="34" charset="0"/>
            </a:endParaRPr>
          </a:p>
          <a:p>
            <a:pPr algn="just"/>
            <a:r>
              <a:rPr lang="en-US" sz="4400" baseline="30000" dirty="0">
                <a:effectLst/>
                <a:latin typeface="Helvetica Neue" panose="02000503000000020004" pitchFamily="2" charset="0"/>
              </a:rPr>
              <a:t>Isaiah believes this part of his prophecy happened during the time of King Uzziah’s death. Some scholars think the events in Isaiah 6 happened before events in the first five chapters because it talks about Isaiah’s call. The same year Uzziah, Judah’s king, died, Isaiah says he saw the Lord. Uzziah was a good king, but his successes made him want to do things his own way instead of following God’s rules. </a:t>
            </a: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4400" baseline="30000" dirty="0">
                <a:effectLst/>
                <a:latin typeface="Helvetica Neue" panose="02000503000000020004" pitchFamily="2" charset="0"/>
              </a:rPr>
              <a:t>Maria W. Stewart, born a free person in 1803 in Hartford, Connecticut, became an outspoken abolitionist and women’s rights advocate. During the 19th century, women in the United States rarely had a voice; however, this did not deter Stewart. She became one of the first American women public speakers.</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10134" y="861672"/>
            <a:ext cx="10171731" cy="2800767"/>
          </a:xfrm>
          <a:prstGeom prst="rect">
            <a:avLst/>
          </a:prstGeom>
          <a:noFill/>
        </p:spPr>
        <p:txBody>
          <a:bodyPr wrap="square" rtlCol="0">
            <a:spAutoFit/>
          </a:bodyPr>
          <a:lstStyle/>
          <a:p>
            <a:pPr algn="just"/>
            <a:r>
              <a:rPr lang="en-US" sz="4400" baseline="30000" dirty="0">
                <a:effectLst/>
                <a:latin typeface="Helvetica Neue" panose="02000503000000020004" pitchFamily="2" charset="0"/>
              </a:rPr>
              <a:t>Michelle Alexander, a black writer and civil rights advocate, was born in 1967. A graduate of Vanderbilt University, she later earned her Juris Doctorate from Stanford Law School. She has dedicated her career to advancing justice. As part of her commitment to racial justice, Alexander has brought national attention to racial profiling by law enforcement.</a:t>
            </a: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995144"/>
          </a:xfrm>
          <a:prstGeom prst="rect">
            <a:avLst/>
          </a:prstGeom>
          <a:noFill/>
        </p:spPr>
        <p:txBody>
          <a:bodyPr wrap="square" rtlCol="0">
            <a:spAutoFit/>
          </a:bodyPr>
          <a:lstStyle/>
          <a:p>
            <a:pPr algn="ctr"/>
            <a:r>
              <a:rPr lang="en-US" sz="4400" baseline="30000" dirty="0">
                <a:effectLst/>
                <a:latin typeface="Helvetica Neue" panose="02000503000000020004" pitchFamily="2" charset="0"/>
              </a:rPr>
              <a:t>An idiom often heard, “Speak truth to power,” does not specify whose truth.</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1446509"/>
          </a:xfrm>
          <a:prstGeom prst="rect">
            <a:avLst/>
          </a:prstGeom>
          <a:noFill/>
          <a:ln>
            <a:noFill/>
          </a:ln>
        </p:spPr>
        <p:txBody>
          <a:bodyPr spcFirstLastPara="1" wrap="square" lIns="91425" tIns="45700" rIns="91425" bIns="45700" anchor="t" anchorCtr="0">
            <a:spAutoFit/>
          </a:bodyPr>
          <a:lstStyle/>
          <a:p>
            <a:pPr marL="455613" indent="-455613"/>
            <a:r>
              <a:rPr lang="en-US" sz="4400" baseline="30000" dirty="0"/>
              <a:t>1.	</a:t>
            </a:r>
            <a:r>
              <a:rPr lang="en-US" sz="4400" baseline="30000" dirty="0">
                <a:effectLst/>
                <a:latin typeface="Arial" panose="020B0604020202020204" pitchFamily="34" charset="0"/>
              </a:rPr>
              <a:t>What prophetic voices exist today? (This is not future telling. Israel’s prophets speak to the people about God and to God about the people.)</a:t>
            </a: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p:nvPr/>
        </p:nvSpPr>
        <p:spPr>
          <a:xfrm>
            <a:off x="822476" y="1280773"/>
            <a:ext cx="10559100" cy="543698"/>
          </a:xfrm>
          <a:prstGeom prst="rect">
            <a:avLst/>
          </a:prstGeom>
          <a:noFill/>
          <a:ln>
            <a:noFill/>
          </a:ln>
        </p:spPr>
        <p:txBody>
          <a:bodyPr spcFirstLastPara="1" wrap="square" lIns="91425" tIns="45700" rIns="91425" bIns="45700" anchor="t" anchorCtr="0">
            <a:spAutoFit/>
          </a:bodyPr>
          <a:lstStyle/>
          <a:p>
            <a:pPr marL="455613" indent="-455613" algn="just"/>
            <a:r>
              <a:rPr lang="en-US" sz="4400" baseline="30000" dirty="0"/>
              <a:t>2.</a:t>
            </a:r>
            <a:r>
              <a:rPr lang="en-US" sz="4400" baseline="30000" dirty="0">
                <a:effectLst/>
                <a:latin typeface="Arial" panose="020B0604020202020204" pitchFamily="34" charset="0"/>
              </a:rPr>
              <a:t> How do you envision God?</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936171" y="925713"/>
            <a:ext cx="10341430" cy="4688423"/>
          </a:xfrm>
          <a:prstGeom prst="rect">
            <a:avLst/>
          </a:prstGeom>
          <a:noFill/>
          <a:ln>
            <a:noFill/>
          </a:ln>
        </p:spPr>
        <p:txBody>
          <a:bodyPr spcFirstLastPara="1" wrap="square" lIns="91425" tIns="45700" rIns="91425" bIns="45700" anchor="t" anchorCtr="0">
            <a:spAutoFit/>
          </a:bodyPr>
          <a:lstStyle/>
          <a:p>
            <a:pPr algn="ctr"/>
            <a:r>
              <a:rPr lang="en-US" sz="7200" b="1" dirty="0">
                <a:effectLst/>
                <a:latin typeface="Helvetica Neue" panose="02000503000000020004" pitchFamily="2" charset="0"/>
              </a:rPr>
              <a:t>The Ministry</a:t>
            </a:r>
            <a:r>
              <a:rPr lang="en-US" sz="7200" b="1" dirty="0">
                <a:latin typeface="Helvetica Neue" panose="02000503000000020004" pitchFamily="2" charset="0"/>
              </a:rPr>
              <a:t> </a:t>
            </a:r>
            <a:r>
              <a:rPr lang="en-US" sz="7200" b="1" dirty="0">
                <a:effectLst/>
                <a:latin typeface="Helvetica Neue" panose="02000503000000020004" pitchFamily="2" charset="0"/>
              </a:rPr>
              <a:t>of</a:t>
            </a:r>
            <a:r>
              <a:rPr lang="en-US" sz="7200" b="1" dirty="0">
                <a:latin typeface="Helvetica Neue" panose="02000503000000020004" pitchFamily="2" charset="0"/>
              </a:rPr>
              <a:t> </a:t>
            </a:r>
            <a:r>
              <a:rPr lang="en-US" sz="7200" b="1" dirty="0">
                <a:effectLst/>
                <a:latin typeface="Helvetica Neue" panose="02000503000000020004" pitchFamily="2" charset="0"/>
              </a:rPr>
              <a:t>Isaiah</a:t>
            </a:r>
            <a:endParaRPr lang="en-US" sz="7200" dirty="0">
              <a:effectLst/>
              <a:latin typeface="Helvetica Neue" panose="02000503000000020004" pitchFamily="2" charset="0"/>
            </a:endParaRPr>
          </a:p>
          <a:p>
            <a:pPr>
              <a:lnSpc>
                <a:spcPct val="110000"/>
              </a:lnSpc>
            </a:pPr>
            <a:endParaRPr lang="en-US" sz="4000" b="1" baseline="30000" dirty="0">
              <a:solidFill>
                <a:schemeClr val="dk2"/>
              </a:solidFill>
              <a:latin typeface="+mj-lt"/>
              <a:ea typeface="Quattrocento Sans"/>
              <a:cs typeface="Quattrocento Sans"/>
              <a:sym typeface="Quattrocento Sans"/>
            </a:endParaRPr>
          </a:p>
          <a:p>
            <a:pPr>
              <a:lnSpc>
                <a:spcPct val="110000"/>
              </a:lnSpc>
            </a:pPr>
            <a:r>
              <a:rPr lang="en-US" sz="4400" b="1" baseline="30000" dirty="0">
                <a:solidFill>
                  <a:schemeClr val="dk2"/>
                </a:solidFill>
                <a:latin typeface="+mj-lt"/>
                <a:ea typeface="Quattrocento Sans"/>
                <a:cs typeface="Quattrocento Sans"/>
                <a:sym typeface="Quattrocento Sans"/>
              </a:rPr>
              <a:t>Focus Scripture: </a:t>
            </a:r>
            <a:r>
              <a:rPr lang="en-US" sz="4400" baseline="30000" dirty="0">
                <a:effectLst/>
                <a:latin typeface="Helvetica Neue" panose="02000503000000020004" pitchFamily="2" charset="0"/>
              </a:rPr>
              <a:t>Isaiah 6:1-8; 38:1-5</a:t>
            </a:r>
          </a:p>
          <a:p>
            <a:pPr>
              <a:lnSpc>
                <a:spcPct val="110000"/>
              </a:lnSpc>
            </a:pPr>
            <a:endParaRPr lang="fi-FI" sz="4400" baseline="30000" dirty="0">
              <a:latin typeface="+mj-lt"/>
            </a:endParaRPr>
          </a:p>
          <a:p>
            <a:pPr algn="ctr">
              <a:lnSpc>
                <a:spcPct val="110000"/>
              </a:lnSpc>
            </a:pPr>
            <a:r>
              <a:rPr lang="fi-FI" sz="4400" b="1" baseline="30000" dirty="0">
                <a:latin typeface="+mj-lt"/>
              </a:rPr>
              <a:t>Key </a:t>
            </a:r>
            <a:r>
              <a:rPr lang="fi-FI" sz="4400" b="1" baseline="30000" dirty="0" err="1">
                <a:latin typeface="+mj-lt"/>
              </a:rPr>
              <a:t>Verse</a:t>
            </a:r>
            <a:r>
              <a:rPr lang="fi-FI" sz="4400" b="1" baseline="30000" dirty="0">
                <a:latin typeface="+mj-lt"/>
              </a:rPr>
              <a:t>:</a:t>
            </a:r>
            <a:r>
              <a:rPr lang="en-US" sz="4400" baseline="30000" dirty="0">
                <a:effectLst/>
                <a:latin typeface="Helvetica Neue" panose="02000503000000020004" pitchFamily="2" charset="0"/>
              </a:rPr>
              <a:t>I heard the voice of the Lord saying, “Whom shall I send, and who will go for us?” And I said, “Here am I; send me!” Isaiah 6:8 </a:t>
            </a:r>
            <a:r>
              <a:rPr lang="en-US" sz="4400" i="1" baseline="30000" dirty="0"/>
              <a:t>(NRSV UE)</a:t>
            </a:r>
            <a:endParaRPr lang="en-US" sz="4400" baseline="30000" dirty="0"/>
          </a:p>
          <a:p>
            <a:pPr algn="ctr"/>
            <a:endParaRPr lang="fi-FI" sz="5400" baseline="30000" dirty="0">
              <a:latin typeface="+mj-lt"/>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6;p29"/>
          <p:cNvSpPr txBox="1"/>
          <p:nvPr/>
        </p:nvSpPr>
        <p:spPr>
          <a:xfrm>
            <a:off x="822476" y="1280773"/>
            <a:ext cx="10559100" cy="995104"/>
          </a:xfrm>
          <a:prstGeom prst="rect">
            <a:avLst/>
          </a:prstGeom>
          <a:noFill/>
          <a:ln>
            <a:noFill/>
          </a:ln>
        </p:spPr>
        <p:txBody>
          <a:bodyPr spcFirstLastPara="1" wrap="square" lIns="91425" tIns="45700" rIns="91425" bIns="45700" anchor="t" anchorCtr="0">
            <a:spAutoFit/>
          </a:bodyPr>
          <a:lstStyle/>
          <a:p>
            <a:pPr marL="455613" indent="-455613" algn="just"/>
            <a:r>
              <a:rPr lang="en-US" sz="4400" baseline="30000" dirty="0"/>
              <a:t>3.	</a:t>
            </a:r>
            <a:r>
              <a:rPr lang="en-US" sz="4400" baseline="30000" dirty="0">
                <a:effectLst/>
                <a:latin typeface="Arial" panose="020B0604020202020204" pitchFamily="34" charset="0"/>
              </a:rPr>
              <a:t>Where did you see Jesus in this lesson? </a:t>
            </a:r>
          </a:p>
          <a:p>
            <a:pPr marL="455613" lvl="0" indent="-455613" algn="just"/>
            <a:endParaRPr lang="en-US" sz="4400" baseline="30000" dirty="0"/>
          </a:p>
        </p:txBody>
      </p:sp>
    </p:spTree>
    <p:extLst>
      <p:ext uri="{BB962C8B-B14F-4D97-AF65-F5344CB8AC3E}">
        <p14:creationId xmlns:p14="http://schemas.microsoft.com/office/powerpoint/2010/main" val="3109810806"/>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6;p29">
            <a:extLst>
              <a:ext uri="{FF2B5EF4-FFF2-40B4-BE49-F238E27FC236}">
                <a16:creationId xmlns:a16="http://schemas.microsoft.com/office/drawing/2014/main" id="{DC97106D-D26E-2FAB-AE9A-01C50050B13E}"/>
              </a:ext>
            </a:extLst>
          </p:cNvPr>
          <p:cNvSpPr txBox="1"/>
          <p:nvPr/>
        </p:nvSpPr>
        <p:spPr>
          <a:xfrm>
            <a:off x="822476" y="1280773"/>
            <a:ext cx="10559100" cy="995104"/>
          </a:xfrm>
          <a:prstGeom prst="rect">
            <a:avLst/>
          </a:prstGeom>
          <a:noFill/>
          <a:ln>
            <a:noFill/>
          </a:ln>
        </p:spPr>
        <p:txBody>
          <a:bodyPr spcFirstLastPara="1" wrap="square" lIns="91425" tIns="45700" rIns="91425" bIns="45700" anchor="t" anchorCtr="0">
            <a:spAutoFit/>
          </a:bodyPr>
          <a:lstStyle/>
          <a:p>
            <a:pPr marL="466725" indent="-466725" algn="just"/>
            <a:r>
              <a:rPr lang="en-US" sz="4400" baseline="30000" dirty="0"/>
              <a:t>4.	</a:t>
            </a:r>
            <a:r>
              <a:rPr lang="en-US" sz="4400" baseline="30000" dirty="0">
                <a:effectLst/>
                <a:latin typeface="Arial" panose="020B0604020202020204" pitchFamily="34" charset="0"/>
              </a:rPr>
              <a:t>How will you apply what you learned to your life?</a:t>
            </a:r>
          </a:p>
          <a:p>
            <a:pPr marL="455613" lvl="0" indent="-455613" algn="just"/>
            <a:endParaRPr lang="en-US" sz="4400" baseline="30000" dirty="0"/>
          </a:p>
        </p:txBody>
      </p:sp>
    </p:spTree>
    <p:extLst>
      <p:ext uri="{BB962C8B-B14F-4D97-AF65-F5344CB8AC3E}">
        <p14:creationId xmlns:p14="http://schemas.microsoft.com/office/powerpoint/2010/main" val="3089401467"/>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902338" y="1070187"/>
            <a:ext cx="10460432" cy="5016718"/>
          </a:xfrm>
          <a:prstGeom prst="rect">
            <a:avLst/>
          </a:prstGeom>
          <a:noFill/>
          <a:ln>
            <a:noFill/>
          </a:ln>
        </p:spPr>
        <p:txBody>
          <a:bodyPr spcFirstLastPara="1" wrap="square" lIns="91425" tIns="45700" rIns="91425" bIns="45700" anchor="t" anchorCtr="0">
            <a:spAutoFit/>
          </a:bodyPr>
          <a:lstStyle/>
          <a:p>
            <a:pPr algn="just"/>
            <a:r>
              <a:rPr lang="en-US" sz="4000" b="1" baseline="30000" dirty="0">
                <a:effectLst/>
                <a:latin typeface="Arial" panose="020B0604020202020204" pitchFamily="34" charset="0"/>
              </a:rPr>
              <a:t>Silent Moments: </a:t>
            </a:r>
            <a:r>
              <a:rPr lang="en-US" sz="4000" baseline="30000" dirty="0">
                <a:effectLst/>
                <a:latin typeface="Arial" panose="020B0604020202020204" pitchFamily="34" charset="0"/>
              </a:rPr>
              <a:t>What has the Holy Spirit told you – about fear, death, illness, enemies, or worship? Write your thoughts down; then share them with others.</a:t>
            </a:r>
          </a:p>
          <a:p>
            <a:pPr algn="just"/>
            <a:endParaRPr lang="en-US" sz="4000" baseline="30000" dirty="0">
              <a:effectLst/>
              <a:latin typeface="Arial" panose="020B0604020202020204" pitchFamily="34" charset="0"/>
            </a:endParaRPr>
          </a:p>
          <a:p>
            <a:pPr algn="just"/>
            <a:r>
              <a:rPr lang="en-US" sz="4000" b="1" baseline="30000" dirty="0">
                <a:effectLst/>
                <a:latin typeface="Arial" panose="020B0604020202020204" pitchFamily="34" charset="0"/>
              </a:rPr>
              <a:t>Prayer: </a:t>
            </a:r>
            <a:r>
              <a:rPr lang="en-US" sz="4000" baseline="30000" dirty="0">
                <a:effectLst/>
                <a:latin typeface="Arial" panose="020B0604020202020204" pitchFamily="34" charset="0"/>
              </a:rPr>
              <a:t>Lord, we are so grateful for leaders who will follow you wholeheartedly. May we be your instruments, your messengers, whenever we hear your voice telling us to speak. Help us to show appreciation for all that you do. During times of stress, please hear our voices as we cry out to you. When you answer our prayers, please remind us that you are our life-giving source. May we be ever humble and remember that every success comes from your hand. In Jesus’ name we pray. Amen.</a:t>
            </a: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1002510" y="1310096"/>
            <a:ext cx="10220400" cy="4688423"/>
          </a:xfrm>
          <a:prstGeom prst="rect">
            <a:avLst/>
          </a:prstGeom>
          <a:noFill/>
          <a:ln>
            <a:noFill/>
          </a:ln>
        </p:spPr>
        <p:txBody>
          <a:bodyPr spcFirstLastPara="1" wrap="square" lIns="91425" tIns="45700" rIns="91425" bIns="45700" anchor="t" anchorCtr="0">
            <a:spAutoFit/>
          </a:bodyPr>
          <a:lstStyle/>
          <a:p>
            <a:pPr marL="466725" indent="-466725" algn="just"/>
            <a:r>
              <a:rPr lang="en-US" sz="2800" baseline="30000" dirty="0">
                <a:solidFill>
                  <a:schemeClr val="bg2"/>
                </a:solidFill>
                <a:effectLst/>
                <a:latin typeface="+mn-lt"/>
              </a:rPr>
              <a:t>1 	In the year that King Uzziah died, I saw the Lord sitting on a throne, high and lofty, and the hem of his robe filled the temple.</a:t>
            </a:r>
          </a:p>
          <a:p>
            <a:pPr marL="466725" indent="-466725" algn="just"/>
            <a:r>
              <a:rPr lang="en-US" sz="2800" baseline="30000" dirty="0">
                <a:solidFill>
                  <a:schemeClr val="bg2"/>
                </a:solidFill>
                <a:effectLst/>
                <a:latin typeface="+mn-lt"/>
              </a:rPr>
              <a:t>2 	Seraphs were in attendance above him; each had six wings: with two they covered their faces, and with two they covered their feet, and with two they flew.</a:t>
            </a:r>
          </a:p>
          <a:p>
            <a:pPr marL="466725" indent="-466725" algn="just"/>
            <a:r>
              <a:rPr lang="en-US" sz="2800" baseline="30000" dirty="0">
                <a:solidFill>
                  <a:schemeClr val="bg2"/>
                </a:solidFill>
                <a:effectLst/>
                <a:latin typeface="+mn-lt"/>
              </a:rPr>
              <a:t>3 	And one called to another and said, “Holy, holy, holy is the Lord of hosts; the whole earth is full of his glory.”</a:t>
            </a:r>
          </a:p>
          <a:p>
            <a:pPr marL="466725" indent="-466725" algn="just"/>
            <a:r>
              <a:rPr lang="en-US" sz="2800" baseline="30000" dirty="0">
                <a:solidFill>
                  <a:schemeClr val="bg2"/>
                </a:solidFill>
                <a:effectLst/>
                <a:latin typeface="+mn-lt"/>
              </a:rPr>
              <a:t>4 	The pivots on the thresholds shook at the voices of those who called, and the house filled with smoke.</a:t>
            </a:r>
          </a:p>
          <a:p>
            <a:pPr marL="466725" indent="-466725" algn="just"/>
            <a:r>
              <a:rPr lang="en-US" sz="2800" baseline="30000" dirty="0">
                <a:solidFill>
                  <a:schemeClr val="bg2"/>
                </a:solidFill>
                <a:effectLst/>
                <a:latin typeface="+mn-lt"/>
              </a:rPr>
              <a:t>5 	And I said, “Woe is me! I am lost, for I am a man of unclean lips, and I live among a people of unclean lips, yet my eyes have seen the King, the Lord of hosts!”</a:t>
            </a:r>
          </a:p>
          <a:p>
            <a:pPr marL="466725" indent="-466725" algn="just"/>
            <a:r>
              <a:rPr lang="en-US" sz="2800" baseline="30000" dirty="0">
                <a:solidFill>
                  <a:schemeClr val="bg2"/>
                </a:solidFill>
                <a:effectLst/>
                <a:latin typeface="+mn-lt"/>
              </a:rPr>
              <a:t>6 	Then one of the seraphs flew to me, holding a live coal that had been taken from the altar with a pair of tongs.</a:t>
            </a:r>
          </a:p>
          <a:p>
            <a:pPr marL="466725" indent="-466725" algn="just"/>
            <a:r>
              <a:rPr lang="en-US" sz="2800" baseline="30000" dirty="0">
                <a:solidFill>
                  <a:schemeClr val="bg2"/>
                </a:solidFill>
                <a:effectLst/>
                <a:latin typeface="+mn-lt"/>
              </a:rPr>
              <a:t>7 	The seraph touched my mouth with it and said, “Now that this has touched your lips, your 	guilt has departed and your sin is blotted out.”</a:t>
            </a:r>
          </a:p>
          <a:p>
            <a:pPr marL="466725" indent="-466725" algn="just"/>
            <a:r>
              <a:rPr lang="en-US" sz="2800" baseline="30000" dirty="0">
                <a:solidFill>
                  <a:schemeClr val="bg2"/>
                </a:solidFill>
                <a:effectLst/>
                <a:latin typeface="+mn-lt"/>
              </a:rPr>
              <a:t>8 Then I heard the voice of the Lord saying, “Whom shall I send, and who will go for us?” And I said, “Here am I; send me!” </a:t>
            </a:r>
          </a:p>
        </p:txBody>
      </p:sp>
      <p:sp>
        <p:nvSpPr>
          <p:cNvPr id="61" name="Google Shape;61;p3"/>
          <p:cNvSpPr txBox="1"/>
          <p:nvPr/>
        </p:nvSpPr>
        <p:spPr>
          <a:xfrm>
            <a:off x="895737" y="732757"/>
            <a:ext cx="11067143" cy="646290"/>
          </a:xfrm>
          <a:prstGeom prst="rect">
            <a:avLst/>
          </a:prstGeom>
          <a:noFill/>
          <a:ln>
            <a:noFill/>
          </a:ln>
        </p:spPr>
        <p:txBody>
          <a:bodyPr spcFirstLastPara="1" wrap="square" lIns="91425" tIns="45700" rIns="91425" bIns="45700" anchor="t" anchorCtr="0">
            <a:spAutoFit/>
          </a:bodyPr>
          <a:lstStyle/>
          <a:p>
            <a:pPr algn="ctr"/>
            <a:r>
              <a:rPr lang="en-US" sz="3600" b="1" dirty="0">
                <a:solidFill>
                  <a:schemeClr val="bg2"/>
                </a:solidFill>
                <a:effectLst/>
                <a:latin typeface="Helvetica Neue" panose="02000503000000020004" pitchFamily="2" charset="0"/>
              </a:rPr>
              <a:t>Isaiah 6:1-8; 38:1-5 </a:t>
            </a:r>
            <a:r>
              <a:rPr lang="en-US" sz="3600" b="1" dirty="0">
                <a:solidFill>
                  <a:schemeClr val="bg2"/>
                </a:solidFill>
              </a:rPr>
              <a:t>(NRSV UE) </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p:cNvSpPr txBox="1"/>
          <p:nvPr/>
        </p:nvSpPr>
        <p:spPr>
          <a:xfrm>
            <a:off x="986227" y="837973"/>
            <a:ext cx="10220400" cy="2964874"/>
          </a:xfrm>
          <a:prstGeom prst="rect">
            <a:avLst/>
          </a:prstGeom>
          <a:noFill/>
          <a:ln>
            <a:noFill/>
          </a:ln>
        </p:spPr>
        <p:txBody>
          <a:bodyPr spcFirstLastPara="1" wrap="square" lIns="91425" tIns="45700" rIns="91425" bIns="45700" anchor="t" anchorCtr="0">
            <a:spAutoFit/>
          </a:bodyPr>
          <a:lstStyle/>
          <a:p>
            <a:pPr marL="466725" indent="-466725" algn="ctr"/>
            <a:r>
              <a:rPr lang="en-US" sz="2800" b="1" baseline="30000" dirty="0">
                <a:solidFill>
                  <a:schemeClr val="bg2"/>
                </a:solidFill>
                <a:effectLst/>
                <a:latin typeface="+mn-lt"/>
              </a:rPr>
              <a:t>38:1-5</a:t>
            </a:r>
            <a:endParaRPr lang="en-US" sz="2800" baseline="30000" dirty="0">
              <a:solidFill>
                <a:schemeClr val="bg2"/>
              </a:solidFill>
              <a:effectLst/>
              <a:latin typeface="+mn-lt"/>
            </a:endParaRPr>
          </a:p>
          <a:p>
            <a:pPr marL="466725" indent="-466725" algn="just"/>
            <a:r>
              <a:rPr lang="en-US" sz="2800" baseline="30000" dirty="0">
                <a:solidFill>
                  <a:schemeClr val="bg2"/>
                </a:solidFill>
                <a:effectLst/>
                <a:latin typeface="+mn-lt"/>
              </a:rPr>
              <a:t>1 	In those days Hezekiah became sick and was at the point of death. The prophet Isaiah son of </a:t>
            </a:r>
            <a:r>
              <a:rPr lang="en-US" sz="2800" baseline="30000" dirty="0" err="1">
                <a:solidFill>
                  <a:schemeClr val="bg2"/>
                </a:solidFill>
                <a:effectLst/>
                <a:latin typeface="+mn-lt"/>
              </a:rPr>
              <a:t>Amoz</a:t>
            </a:r>
            <a:r>
              <a:rPr lang="en-US" sz="2800" baseline="30000" dirty="0">
                <a:solidFill>
                  <a:schemeClr val="bg2"/>
                </a:solidFill>
                <a:effectLst/>
                <a:latin typeface="+mn-lt"/>
              </a:rPr>
              <a:t> came to him and said to him, “Thus says the Lord: Set your house in order, for you shall die; you shall not recover.” </a:t>
            </a:r>
          </a:p>
          <a:p>
            <a:pPr marL="466725" indent="-466725" algn="just"/>
            <a:r>
              <a:rPr lang="en-US" sz="2800" baseline="30000" dirty="0">
                <a:solidFill>
                  <a:schemeClr val="bg2"/>
                </a:solidFill>
                <a:effectLst/>
                <a:latin typeface="+mn-lt"/>
              </a:rPr>
              <a:t>2 	Then Hezekiah turned his face to the wall and prayed to the Lord: </a:t>
            </a:r>
          </a:p>
          <a:p>
            <a:pPr marL="466725" indent="-466725" algn="just"/>
            <a:r>
              <a:rPr lang="en-US" sz="2800" baseline="30000" dirty="0">
                <a:solidFill>
                  <a:schemeClr val="bg2"/>
                </a:solidFill>
                <a:effectLst/>
                <a:latin typeface="+mn-lt"/>
              </a:rPr>
              <a:t>3 	“Remember now, O Lord, I implore you, how I have walked before you in faithfulness with a whole heart and have done what is good in your sight.” And Hezekiah wept bitterly.</a:t>
            </a:r>
          </a:p>
          <a:p>
            <a:pPr marL="466725" indent="-466725" algn="just"/>
            <a:r>
              <a:rPr lang="en-US" sz="2800" baseline="30000" dirty="0">
                <a:solidFill>
                  <a:schemeClr val="bg2"/>
                </a:solidFill>
                <a:effectLst/>
                <a:latin typeface="+mn-lt"/>
              </a:rPr>
              <a:t>4 	Then the word of the Lord came to Isaiah: </a:t>
            </a:r>
          </a:p>
          <a:p>
            <a:pPr marL="466725" indent="-466725" algn="just"/>
            <a:r>
              <a:rPr lang="en-US" sz="2800" baseline="30000" dirty="0">
                <a:solidFill>
                  <a:schemeClr val="bg2"/>
                </a:solidFill>
                <a:effectLst/>
                <a:latin typeface="+mn-lt"/>
              </a:rPr>
              <a:t>5 	“Go and say to Hezekiah, Thus says the Lord, the God of your ancestor David: I have heard your prayer; I have seen your tears; I will add fifteen years to your life.”</a:t>
            </a:r>
          </a:p>
        </p:txBody>
      </p:sp>
    </p:spTree>
    <p:extLst>
      <p:ext uri="{BB962C8B-B14F-4D97-AF65-F5344CB8AC3E}">
        <p14:creationId xmlns:p14="http://schemas.microsoft.com/office/powerpoint/2010/main" val="237551124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814397"/>
            <a:ext cx="10613282" cy="57348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Quattrocento Sans"/>
                <a:ea typeface="Quattrocento Sans"/>
                <a:cs typeface="Quattrocento Sans"/>
                <a:sym typeface="Quattrocento Sans"/>
              </a:rPr>
              <a:t>Key Terms</a:t>
            </a:r>
          </a:p>
          <a:p>
            <a:pPr marL="571500" indent="-571500" algn="just">
              <a:buFont typeface="Arial" panose="020B0604020202020204" pitchFamily="34" charset="0"/>
              <a:buChar char="•"/>
            </a:pPr>
            <a:r>
              <a:rPr lang="en-US" sz="4400" b="1" baseline="30000" dirty="0">
                <a:effectLst/>
                <a:latin typeface="Arial" panose="020B0604020202020204" pitchFamily="34" charset="0"/>
              </a:rPr>
              <a:t>Isaiah </a:t>
            </a:r>
            <a:r>
              <a:rPr lang="en-US" sz="4400" baseline="30000" dirty="0">
                <a:effectLst/>
                <a:latin typeface="Arial" panose="020B0604020202020204" pitchFamily="34" charset="0"/>
              </a:rPr>
              <a:t>–</a:t>
            </a:r>
            <a:r>
              <a:rPr lang="en-US" sz="4400" b="1" baseline="30000" dirty="0">
                <a:effectLst/>
                <a:latin typeface="Arial" panose="020B0604020202020204" pitchFamily="34" charset="0"/>
              </a:rPr>
              <a:t> </a:t>
            </a:r>
            <a:r>
              <a:rPr lang="en-US" sz="4400" baseline="30000" dirty="0">
                <a:effectLst/>
                <a:latin typeface="Arial" panose="020B0604020202020204" pitchFamily="34" charset="0"/>
              </a:rPr>
              <a:t>Salvation of the Lord.</a:t>
            </a:r>
          </a:p>
          <a:p>
            <a:pPr marL="571500" indent="-571500" algn="just">
              <a:buFont typeface="Arial" panose="020B0604020202020204" pitchFamily="34" charset="0"/>
              <a:buChar char="•"/>
            </a:pPr>
            <a:r>
              <a:rPr lang="en-US" sz="4400" b="1" baseline="30000" dirty="0">
                <a:effectLst/>
                <a:latin typeface="Arial" panose="020B0604020202020204" pitchFamily="34" charset="0"/>
              </a:rPr>
              <a:t>Uzziah</a:t>
            </a:r>
            <a:r>
              <a:rPr lang="en-US" sz="4400" baseline="30000" dirty="0">
                <a:effectLst/>
                <a:latin typeface="Arial" panose="020B0604020202020204" pitchFamily="34" charset="0"/>
              </a:rPr>
              <a:t> – The Lord is my strength or tower. </a:t>
            </a:r>
          </a:p>
          <a:p>
            <a:pPr marL="571500" indent="-571500" algn="just">
              <a:buFont typeface="Arial" panose="020B0604020202020204" pitchFamily="34" charset="0"/>
              <a:buChar char="•"/>
            </a:pPr>
            <a:r>
              <a:rPr lang="en-US" sz="4400" b="1" baseline="30000" dirty="0">
                <a:effectLst/>
                <a:latin typeface="Arial" panose="020B0604020202020204" pitchFamily="34" charset="0"/>
              </a:rPr>
              <a:t>Train</a:t>
            </a:r>
            <a:r>
              <a:rPr lang="en-US" sz="4400" baseline="30000" dirty="0">
                <a:effectLst/>
                <a:latin typeface="Arial" panose="020B0604020202020204" pitchFamily="34" charset="0"/>
              </a:rPr>
              <a:t> – The tail or end of a robe or garment; the longer the train the more important the person who wore it. </a:t>
            </a:r>
          </a:p>
          <a:p>
            <a:pPr marL="571500" indent="-571500" algn="just">
              <a:buFont typeface="Arial" panose="020B0604020202020204" pitchFamily="34" charset="0"/>
              <a:buChar char="•"/>
            </a:pPr>
            <a:r>
              <a:rPr lang="en-US" sz="4400" b="1" baseline="30000" dirty="0">
                <a:solidFill>
                  <a:srgbClr val="202122"/>
                </a:solidFill>
                <a:effectLst/>
                <a:latin typeface="Arial" panose="020B0604020202020204" pitchFamily="34" charset="0"/>
              </a:rPr>
              <a:t>Seraphim</a:t>
            </a:r>
            <a:r>
              <a:rPr lang="en-US" sz="4400" b="1" baseline="30000" dirty="0">
                <a:effectLst/>
                <a:latin typeface="Arial" panose="020B0604020202020204" pitchFamily="34" charset="0"/>
              </a:rPr>
              <a:t> </a:t>
            </a:r>
            <a:r>
              <a:rPr lang="en-US" sz="4400" baseline="30000" dirty="0">
                <a:effectLst/>
                <a:latin typeface="Arial" panose="020B0604020202020204" pitchFamily="34" charset="0"/>
              </a:rPr>
              <a:t>–</a:t>
            </a:r>
            <a:r>
              <a:rPr lang="en-US" sz="4400" b="1" baseline="30000" dirty="0">
                <a:effectLst/>
                <a:latin typeface="Arial" panose="020B0604020202020204" pitchFamily="34" charset="0"/>
              </a:rPr>
              <a:t> </a:t>
            </a:r>
            <a:r>
              <a:rPr lang="en-US" sz="4400" baseline="30000" dirty="0">
                <a:effectLst/>
                <a:latin typeface="Arial" panose="020B0604020202020204" pitchFamily="34" charset="0"/>
              </a:rPr>
              <a:t>Six winged, celestial beings who continually worship God. </a:t>
            </a:r>
          </a:p>
          <a:p>
            <a:pPr marL="571500" indent="-571500" algn="just">
              <a:buFont typeface="Arial" panose="020B0604020202020204" pitchFamily="34" charset="0"/>
              <a:buChar char="•"/>
            </a:pPr>
            <a:r>
              <a:rPr lang="en-US" sz="4400" b="1" baseline="30000" dirty="0">
                <a:effectLst/>
                <a:latin typeface="Arial" panose="020B0604020202020204" pitchFamily="34" charset="0"/>
              </a:rPr>
              <a:t>Hezekiah </a:t>
            </a:r>
            <a:r>
              <a:rPr lang="en-US" sz="4400" baseline="30000" dirty="0">
                <a:effectLst/>
                <a:latin typeface="Arial" panose="020B0604020202020204" pitchFamily="34" charset="0"/>
              </a:rPr>
              <a:t>–</a:t>
            </a:r>
            <a:r>
              <a:rPr lang="en-US" sz="4400" b="1" baseline="30000" dirty="0">
                <a:effectLst/>
                <a:latin typeface="Arial" panose="020B0604020202020204" pitchFamily="34" charset="0"/>
              </a:rPr>
              <a:t> </a:t>
            </a:r>
            <a:r>
              <a:rPr lang="en-US" sz="4400" baseline="30000" dirty="0">
                <a:effectLst/>
                <a:latin typeface="Arial" panose="020B0604020202020204" pitchFamily="34" charset="0"/>
              </a:rPr>
              <a:t>God strengthens (derived from the verb (</a:t>
            </a:r>
            <a:r>
              <a:rPr lang="en-US" sz="4400" i="1" baseline="30000" dirty="0" err="1">
                <a:effectLst/>
                <a:latin typeface="Arial" panose="020B0604020202020204" pitchFamily="34" charset="0"/>
              </a:rPr>
              <a:t>hazaq</a:t>
            </a:r>
            <a:r>
              <a:rPr lang="en-US" sz="4400" baseline="30000" dirty="0">
                <a:effectLst/>
                <a:latin typeface="Arial" panose="020B0604020202020204" pitchFamily="34" charset="0"/>
              </a:rPr>
              <a:t>), to be strong, and (</a:t>
            </a:r>
            <a:r>
              <a:rPr lang="en-US" sz="4400" i="1" baseline="30000" dirty="0">
                <a:effectLst/>
                <a:latin typeface="Arial" panose="020B0604020202020204" pitchFamily="34" charset="0"/>
              </a:rPr>
              <a:t>yah</a:t>
            </a:r>
            <a:r>
              <a:rPr lang="en-US" sz="4400" baseline="30000" dirty="0">
                <a:effectLst/>
                <a:latin typeface="Arial" panose="020B0604020202020204" pitchFamily="34" charset="0"/>
              </a:rPr>
              <a:t>), the shortened name of the Lord).</a:t>
            </a:r>
          </a:p>
          <a:p>
            <a:pPr marL="571500" indent="-571500" algn="just">
              <a:buFont typeface="Arial" panose="020B0604020202020204" pitchFamily="34" charset="0"/>
              <a:buChar char="•"/>
            </a:pPr>
            <a:r>
              <a:rPr lang="en-US" sz="4400" b="1" baseline="30000" dirty="0">
                <a:effectLst/>
                <a:latin typeface="Arial" panose="020B0604020202020204" pitchFamily="34" charset="0"/>
              </a:rPr>
              <a:t>Sennacherib </a:t>
            </a:r>
            <a:r>
              <a:rPr lang="en-US" sz="4400" baseline="30000" dirty="0">
                <a:effectLst/>
                <a:latin typeface="Arial" panose="020B0604020202020204" pitchFamily="34" charset="0"/>
              </a:rPr>
              <a:t>–</a:t>
            </a:r>
            <a:r>
              <a:rPr lang="en-US" sz="4400" b="1" baseline="30000" dirty="0">
                <a:effectLst/>
                <a:latin typeface="Arial" panose="020B0604020202020204" pitchFamily="34" charset="0"/>
              </a:rPr>
              <a:t> </a:t>
            </a:r>
            <a:r>
              <a:rPr lang="en-US" sz="4400" baseline="30000" dirty="0">
                <a:effectLst/>
                <a:latin typeface="Arial" panose="020B0604020202020204" pitchFamily="34" charset="0"/>
              </a:rPr>
              <a:t>Sin has replaced the brothers.</a:t>
            </a:r>
          </a:p>
          <a:p>
            <a:pPr algn="just"/>
            <a:endParaRPr lang="en-US" sz="4400" baseline="30000" dirty="0">
              <a:effectLst/>
              <a:latin typeface="Arial" panose="020B0604020202020204" pitchFamily="34" charset="0"/>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7;p6">
            <a:extLst>
              <a:ext uri="{FF2B5EF4-FFF2-40B4-BE49-F238E27FC236}">
                <a16:creationId xmlns:a16="http://schemas.microsoft.com/office/drawing/2014/main" id="{5D1E9DFA-8AF5-D537-BFB1-D3AEC99FF017}"/>
              </a:ext>
            </a:extLst>
          </p:cNvPr>
          <p:cNvSpPr txBox="1"/>
          <p:nvPr/>
        </p:nvSpPr>
        <p:spPr>
          <a:xfrm>
            <a:off x="816437" y="814397"/>
            <a:ext cx="10613282" cy="1446509"/>
          </a:xfrm>
          <a:prstGeom prst="rect">
            <a:avLst/>
          </a:prstGeom>
          <a:noFill/>
          <a:ln>
            <a:noFill/>
          </a:ln>
        </p:spPr>
        <p:txBody>
          <a:bodyPr spcFirstLastPara="1" wrap="square" lIns="91425" tIns="45700" rIns="91425" bIns="45700" anchor="t" anchorCtr="0">
            <a:spAutoFit/>
          </a:bodyPr>
          <a:lstStyle/>
          <a:p>
            <a:pPr marL="571500" indent="-571500" algn="just">
              <a:buFont typeface="Arial" panose="020B0604020202020204" pitchFamily="34" charset="0"/>
              <a:buChar char="•"/>
            </a:pPr>
            <a:r>
              <a:rPr lang="en-US" sz="4400" b="1" baseline="30000" dirty="0">
                <a:effectLst/>
                <a:latin typeface="Arial" panose="020B0604020202020204" pitchFamily="34" charset="0"/>
              </a:rPr>
              <a:t>The Assyrian Empire</a:t>
            </a:r>
            <a:r>
              <a:rPr lang="en-US" sz="4400" baseline="30000" dirty="0">
                <a:effectLst/>
                <a:latin typeface="Arial" panose="020B0604020202020204" pitchFamily="34" charset="0"/>
              </a:rPr>
              <a:t> – A collection of united city-states in power from 900 B.C.E. to 600 B.C.E.; the empire stretched from Mesopotamia (modern-day Iraq) through Asia Minor.</a:t>
            </a:r>
          </a:p>
        </p:txBody>
      </p:sp>
    </p:spTree>
    <p:extLst>
      <p:ext uri="{BB962C8B-B14F-4D97-AF65-F5344CB8AC3E}">
        <p14:creationId xmlns:p14="http://schemas.microsoft.com/office/powerpoint/2010/main" val="1489077474"/>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977900" y="962552"/>
            <a:ext cx="10236200" cy="4606349"/>
          </a:xfrm>
          <a:prstGeom prst="rect">
            <a:avLst/>
          </a:prstGeom>
          <a:noFill/>
          <a:ln>
            <a:noFill/>
          </a:ln>
        </p:spPr>
        <p:txBody>
          <a:bodyPr spcFirstLastPara="1" wrap="square" lIns="91425" tIns="45700" rIns="91425" bIns="45700" anchor="t" anchorCtr="0">
            <a:spAutoFit/>
          </a:bodyPr>
          <a:lstStyle/>
          <a:p>
            <a:pPr algn="just"/>
            <a:r>
              <a:rPr lang="en-US" sz="4400" baseline="30000" dirty="0">
                <a:effectLst/>
                <a:latin typeface="Arial" panose="020B0604020202020204" pitchFamily="34" charset="0"/>
              </a:rPr>
              <a:t>Every </a:t>
            </a:r>
            <a:r>
              <a:rPr lang="en-US" sz="4400" i="1" baseline="30000" dirty="0">
                <a:effectLst/>
                <a:latin typeface="Arial" panose="020B0604020202020204" pitchFamily="34" charset="0"/>
              </a:rPr>
              <a:t>Liberating Faith</a:t>
            </a:r>
            <a:r>
              <a:rPr lang="en-US" sz="4400" baseline="30000" dirty="0">
                <a:effectLst/>
                <a:latin typeface="Arial" panose="020B0604020202020204" pitchFamily="34" charset="0"/>
              </a:rPr>
              <a:t> adult lesson includes a </a:t>
            </a:r>
            <a:r>
              <a:rPr lang="en-US" sz="4400" b="1" baseline="30000" dirty="0">
                <a:effectLst/>
                <a:latin typeface="Arial" panose="020B0604020202020204" pitchFamily="34" charset="0"/>
              </a:rPr>
              <a:t>Sankofa</a:t>
            </a:r>
            <a:r>
              <a:rPr lang="en-US" sz="4400" baseline="30000" dirty="0">
                <a:effectLst/>
                <a:latin typeface="Arial" panose="020B0604020202020204" pitchFamily="34" charset="0"/>
              </a:rPr>
              <a:t> section. But have you ever thought about </a:t>
            </a:r>
            <a:r>
              <a:rPr lang="en-US" sz="4400" baseline="30000" dirty="0" err="1">
                <a:effectLst/>
                <a:latin typeface="Arial" panose="020B0604020202020204" pitchFamily="34" charset="0"/>
              </a:rPr>
              <a:t>sankofa’s</a:t>
            </a:r>
            <a:r>
              <a:rPr lang="en-US" sz="4400" baseline="30000" dirty="0">
                <a:effectLst/>
                <a:latin typeface="Arial" panose="020B0604020202020204" pitchFamily="34" charset="0"/>
              </a:rPr>
              <a:t> meaning and significance? A Twi word, </a:t>
            </a:r>
            <a:r>
              <a:rPr lang="en-US" sz="4400" i="1" baseline="30000" dirty="0" err="1">
                <a:effectLst/>
                <a:latin typeface="Arial" panose="020B0604020202020204" pitchFamily="34" charset="0"/>
              </a:rPr>
              <a:t>sankofa</a:t>
            </a:r>
            <a:r>
              <a:rPr lang="en-US" sz="4400" baseline="30000" dirty="0">
                <a:effectLst/>
                <a:latin typeface="Arial" panose="020B0604020202020204" pitchFamily="34" charset="0"/>
              </a:rPr>
              <a:t>, “Se wo were fi </a:t>
            </a:r>
            <a:r>
              <a:rPr lang="en-US" sz="4400" baseline="30000" dirty="0" err="1">
                <a:effectLst/>
                <a:latin typeface="Arial" panose="020B0604020202020204" pitchFamily="34" charset="0"/>
              </a:rPr>
              <a:t>na</a:t>
            </a:r>
            <a:r>
              <a:rPr lang="en-US" sz="4400" baseline="30000" dirty="0">
                <a:effectLst/>
                <a:latin typeface="Arial" panose="020B0604020202020204" pitchFamily="34" charset="0"/>
              </a:rPr>
              <a:t> </a:t>
            </a:r>
            <a:r>
              <a:rPr lang="en-US" sz="4400" baseline="30000" dirty="0" err="1">
                <a:effectLst/>
                <a:latin typeface="Arial" panose="020B0604020202020204" pitchFamily="34" charset="0"/>
              </a:rPr>
              <a:t>wosan</a:t>
            </a:r>
            <a:r>
              <a:rPr lang="en-US" sz="4400" baseline="30000" dirty="0">
                <a:effectLst/>
                <a:latin typeface="Arial" panose="020B0604020202020204" pitchFamily="34" charset="0"/>
              </a:rPr>
              <a:t> </a:t>
            </a:r>
            <a:r>
              <a:rPr lang="en-US" sz="4400" baseline="30000" dirty="0" err="1">
                <a:effectLst/>
                <a:latin typeface="Arial" panose="020B0604020202020204" pitchFamily="34" charset="0"/>
              </a:rPr>
              <a:t>kofa</a:t>
            </a:r>
            <a:r>
              <a:rPr lang="en-US" sz="4400" baseline="30000" dirty="0">
                <a:effectLst/>
                <a:latin typeface="Arial" panose="020B0604020202020204" pitchFamily="34" charset="0"/>
              </a:rPr>
              <a:t> a </a:t>
            </a:r>
            <a:r>
              <a:rPr lang="en-US" sz="4400" baseline="30000" dirty="0" err="1">
                <a:effectLst/>
                <a:latin typeface="Arial" panose="020B0604020202020204" pitchFamily="34" charset="0"/>
              </a:rPr>
              <a:t>yenkyiri</a:t>
            </a:r>
            <a:r>
              <a:rPr lang="en-US" sz="4400" baseline="30000" dirty="0">
                <a:effectLst/>
                <a:latin typeface="Arial" panose="020B0604020202020204" pitchFamily="34" charset="0"/>
              </a:rPr>
              <a:t>,” originates in Ghana’s Akan tribe. When put into action, </a:t>
            </a:r>
            <a:r>
              <a:rPr lang="en-US" sz="4400" baseline="30000" dirty="0" err="1">
                <a:effectLst/>
                <a:latin typeface="Arial" panose="020B0604020202020204" pitchFamily="34" charset="0"/>
              </a:rPr>
              <a:t>sankofa</a:t>
            </a:r>
            <a:r>
              <a:rPr lang="en-US" sz="4400" baseline="30000" dirty="0">
                <a:effectLst/>
                <a:latin typeface="Arial" panose="020B0604020202020204" pitchFamily="34" charset="0"/>
              </a:rPr>
              <a:t> encourages us to know our history (look back). And from what the past taught us, we will be enlightened about our future. Symbolizing </a:t>
            </a:r>
            <a:r>
              <a:rPr lang="en-US" sz="4400" baseline="30000" dirty="0" err="1">
                <a:effectLst/>
                <a:latin typeface="Arial" panose="020B0604020202020204" pitchFamily="34" charset="0"/>
              </a:rPr>
              <a:t>sankofa</a:t>
            </a:r>
            <a:r>
              <a:rPr lang="en-US" sz="4400" baseline="30000" dirty="0">
                <a:effectLst/>
                <a:latin typeface="Arial" panose="020B0604020202020204" pitchFamily="34" charset="0"/>
              </a:rPr>
              <a:t>, a bird with its head turned backwards, represents a quest for past knowledge leading to wisdom, a desire to understand how our roots equip us for the future.</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73104</TotalTime>
  <Words>1174</Words>
  <Application>Microsoft Macintosh PowerPoint</Application>
  <PresentationFormat>Widescreen</PresentationFormat>
  <Paragraphs>46</Paragraphs>
  <Slides>24</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Helvetica Neue</vt:lpstr>
      <vt:lpstr>Open Sans</vt:lpstr>
      <vt:lpstr>Arial</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79</cp:revision>
  <dcterms:created xsi:type="dcterms:W3CDTF">2018-05-04T03:01:22Z</dcterms:created>
  <dcterms:modified xsi:type="dcterms:W3CDTF">2025-08-28T13:15:56Z</dcterms:modified>
</cp:coreProperties>
</file>