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9"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1" d="100"/>
          <a:sy n="81" d="100"/>
        </p:scale>
        <p:origin x="-120" y="-26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4" cy="6967791"/>
          </a:xfrm>
          <a:prstGeom prst="rect">
            <a:avLst/>
          </a:prstGeom>
          <a:noFill/>
          <a:ln>
            <a:noFill/>
          </a:ln>
        </p:spPr>
      </p:pic>
      <p:sp>
        <p:nvSpPr>
          <p:cNvPr id="49" name="Google Shape;49;p1"/>
          <p:cNvSpPr txBox="1"/>
          <p:nvPr/>
        </p:nvSpPr>
        <p:spPr>
          <a:xfrm>
            <a:off x="319168"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9</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APRIL </a:t>
            </a:r>
            <a:r>
              <a:rPr lang="en-US" sz="2800" b="1" baseline="30000" dirty="0">
                <a:solidFill>
                  <a:schemeClr val="dk1"/>
                </a:solidFill>
              </a:rPr>
              <a:t>28</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r>
              <a:rPr lang="en-US" sz="4400" baseline="30000" dirty="0"/>
              <a:t>In your Bible, the Canaanite woman has no name, but in the history books, her name is Madam C. J. Walker, the visionary behind the Madam C.J. Walker Company and related </a:t>
            </a:r>
            <a:r>
              <a:rPr lang="en-US" sz="4400" baseline="30000" dirty="0" err="1"/>
              <a:t>haircare</a:t>
            </a:r>
            <a:r>
              <a:rPr lang="en-US" sz="4400" baseline="30000" dirty="0"/>
              <a:t> products. She was born Sarah Breedlove in 1867, a time when the rulers of the society went out of their way to stifle the upward mobility of black people. Some writers on that period said life then for black people was worse than during slavery. </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r>
              <a:rPr lang="en-US" sz="4400" baseline="30000" dirty="0"/>
              <a:t>Although it is a moot point, at the heart of the text was a question about the character and related favor of God. Was God an exclusive Jewish God, or was God a God who was accessible to all people irrespective of race, gender, or social standing? The Canaanite woman, with the help of Jesus, saw the latter view of God.</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3252172"/>
          </a:xfrm>
          <a:prstGeom prst="rect">
            <a:avLst/>
          </a:prstGeom>
          <a:noFill/>
        </p:spPr>
        <p:txBody>
          <a:bodyPr wrap="square" rtlCol="0">
            <a:spAutoFit/>
          </a:bodyPr>
          <a:lstStyle/>
          <a:p>
            <a:pPr algn="just"/>
            <a:r>
              <a:rPr lang="en-US" sz="4400" baseline="30000" dirty="0"/>
              <a:t>Jesus responded to the Gentile woman, despite his declaration that his priority was the lost sheep of Israel. The woman lived on the fringes of Jewish society. Today, we also meet people who live on the fringes of our society. Therefore, as representatives of Christ, we must assess how our outreach to such persons reflects God’s love for marginalized people.</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1. 	Why is it crucial to have the right view of God’s identity and character?</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xmlns=""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54025" indent="-454025"/>
            <a:r>
              <a:rPr lang="en-US" sz="4400" baseline="30000" dirty="0"/>
              <a:t>2.	What are the dangers, if any, of describing God in terms of race and gender? </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D82CBAD-0420-8149-97AD-CB1A872FD168}"/>
              </a:ext>
            </a:extLst>
          </p:cNvPr>
          <p:cNvSpPr/>
          <p:nvPr/>
        </p:nvSpPr>
        <p:spPr>
          <a:xfrm>
            <a:off x="787078" y="949124"/>
            <a:ext cx="10637135" cy="995144"/>
          </a:xfrm>
          <a:prstGeom prst="rect">
            <a:avLst/>
          </a:prstGeom>
        </p:spPr>
        <p:txBody>
          <a:bodyPr wrap="square">
            <a:spAutoFit/>
          </a:bodyPr>
          <a:lstStyle/>
          <a:p>
            <a:pPr marL="454025" indent="-454025"/>
            <a:r>
              <a:rPr lang="en-US" sz="4400" baseline="30000" dirty="0"/>
              <a:t>3.	In terms of life today, what lessons can we learn from the life and achievements of Madam C.J. Walker (</a:t>
            </a:r>
            <a:r>
              <a:rPr lang="en-US" sz="4400" b="1" baseline="30000" dirty="0" err="1"/>
              <a:t>Sankofa</a:t>
            </a:r>
            <a:r>
              <a:rPr lang="en-US" sz="4400" baseline="30000" dirty="0"/>
              <a:t>)?</a:t>
            </a:r>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5262939"/>
          </a:xfrm>
          <a:prstGeom prst="rect">
            <a:avLst/>
          </a:prstGeom>
          <a:noFill/>
          <a:ln>
            <a:noFill/>
          </a:ln>
        </p:spPr>
        <p:txBody>
          <a:bodyPr spcFirstLastPara="1" wrap="square" lIns="91425" tIns="45700" rIns="91425" bIns="45700" anchor="t" anchorCtr="0">
            <a:spAutoFit/>
          </a:bodyPr>
          <a:lstStyle/>
          <a:p>
            <a:pPr algn="ctr"/>
            <a:r>
              <a:rPr lang="en-US" sz="6000" b="1" dirty="0" smtClean="0"/>
              <a:t>Faith</a:t>
            </a:r>
            <a:r>
              <a:rPr lang="en-US" sz="6000" b="1" dirty="0"/>
              <a:t> </a:t>
            </a:r>
            <a:r>
              <a:rPr lang="en-US" sz="6000" b="1" dirty="0" smtClean="0"/>
              <a:t>of a Canaanite Woman</a:t>
            </a:r>
            <a:endParaRPr lang="en-US" sz="6000" b="1" dirty="0"/>
          </a:p>
          <a:p>
            <a:endParaRPr lang="en-US" sz="2400" b="1" baseline="30000" dirty="0">
              <a:solidFill>
                <a:schemeClr val="dk2"/>
              </a:solidFill>
              <a:latin typeface="+mj-lt"/>
              <a:ea typeface="Quattrocento Sans"/>
              <a:cs typeface="Quattrocento Sans"/>
              <a:sym typeface="Quattrocento Sans"/>
            </a:endParaRPr>
          </a:p>
          <a:p>
            <a:r>
              <a:rPr lang="en-US" sz="4400" b="1" dirty="0">
                <a:solidFill>
                  <a:schemeClr val="dk2"/>
                </a:solidFill>
                <a:latin typeface="+mj-lt"/>
                <a:ea typeface="Quattrocento Sans"/>
                <a:cs typeface="Quattrocento Sans"/>
                <a:sym typeface="Quattrocento Sans"/>
              </a:rPr>
              <a:t>Focus Scripture: </a:t>
            </a:r>
            <a:r>
              <a:rPr lang="en-US" sz="4400" dirty="0"/>
              <a:t>Matthew 15:21-</a:t>
            </a:r>
            <a:r>
              <a:rPr lang="en-US" sz="4400" dirty="0" smtClean="0"/>
              <a:t>28</a:t>
            </a:r>
            <a:endParaRPr lang="en-US" sz="4400" dirty="0"/>
          </a:p>
          <a:p>
            <a:endParaRPr lang="fi-FI" sz="1600" dirty="0">
              <a:latin typeface="+mj-lt"/>
            </a:endParaRPr>
          </a:p>
          <a:p>
            <a:pPr algn="ctr"/>
            <a:r>
              <a:rPr lang="fi-FI" sz="4000" b="1" dirty="0">
                <a:latin typeface="+mj-lt"/>
              </a:rPr>
              <a:t>Key </a:t>
            </a:r>
            <a:r>
              <a:rPr lang="fi-FI" sz="4000" b="1" dirty="0" err="1">
                <a:latin typeface="+mj-lt"/>
              </a:rPr>
              <a:t>Verse</a:t>
            </a:r>
            <a:r>
              <a:rPr lang="fi-FI" sz="4000" b="1" dirty="0">
                <a:latin typeface="+mj-lt"/>
              </a:rPr>
              <a:t>:</a:t>
            </a:r>
            <a:r>
              <a:rPr lang="en-US" sz="4000" i="1" dirty="0"/>
              <a:t> </a:t>
            </a:r>
            <a:r>
              <a:rPr lang="en-US" sz="4000" dirty="0"/>
              <a:t>Jesus answered (the Canaanite woman), “Woman, great is your faith! Let it be done for you as you wish.” And her daughter was healed from that moment. Matthew 15:28 </a:t>
            </a:r>
          </a:p>
          <a:p>
            <a:pPr algn="ctr"/>
            <a:r>
              <a:rPr lang="en-US" sz="4000" i="1" dirty="0" smtClean="0"/>
              <a:t>(NRSV UE)</a:t>
            </a:r>
            <a:endParaRPr lang="en-US" sz="4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252131"/>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a:t>
            </a:r>
            <a:r>
              <a:rPr lang="en-US" sz="4400" baseline="30000" dirty="0"/>
              <a:t> “Great Is Thy Faithfulness,” </a:t>
            </a:r>
            <a:r>
              <a:rPr lang="en-US" sz="4400" i="1" baseline="30000" dirty="0"/>
              <a:t>AMEC Hymnal</a:t>
            </a:r>
            <a:r>
              <a:rPr lang="en-US" sz="4400" baseline="30000" dirty="0"/>
              <a:t> #</a:t>
            </a:r>
            <a:r>
              <a:rPr lang="en-US" sz="4400" baseline="30000" dirty="0" smtClean="0"/>
              <a:t>84</a:t>
            </a:r>
          </a:p>
          <a:p>
            <a:endParaRPr lang="en-US" sz="4400" baseline="30000" dirty="0"/>
          </a:p>
          <a:p>
            <a:pPr algn="just"/>
            <a:r>
              <a:rPr lang="en-US" sz="4400" b="1" baseline="30000" dirty="0"/>
              <a:t>Closing Prayer: </a:t>
            </a:r>
            <a:r>
              <a:rPr lang="en-US" sz="4400" baseline="30000" dirty="0"/>
              <a:t>All-embracing God, guide my understanding of your true character and love for me. Help me to walk in a way that is worthy of your support. I ask in Jesus’ name. Amen.</a:t>
            </a:r>
            <a:endParaRPr lang="en-US" sz="44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3252131"/>
          </a:xfrm>
          <a:prstGeom prst="rect">
            <a:avLst/>
          </a:prstGeom>
          <a:noFill/>
          <a:ln>
            <a:noFill/>
          </a:ln>
        </p:spPr>
        <p:txBody>
          <a:bodyPr spcFirstLastPara="1" wrap="square" lIns="91425" tIns="45700" rIns="91425" bIns="45700" anchor="t" anchorCtr="0">
            <a:spAutoFit/>
          </a:bodyPr>
          <a:lstStyle/>
          <a:p>
            <a:pPr marL="454025" indent="-454025"/>
            <a:r>
              <a:rPr lang="en-US" sz="2800" baseline="30000" dirty="0" smtClean="0"/>
              <a:t>21	Jesus </a:t>
            </a:r>
            <a:r>
              <a:rPr lang="en-US" sz="2800" baseline="30000" dirty="0"/>
              <a:t>left that place and went away to the district of </a:t>
            </a:r>
            <a:r>
              <a:rPr lang="en-US" sz="2800" baseline="30000" dirty="0" err="1"/>
              <a:t>Tyre</a:t>
            </a:r>
            <a:r>
              <a:rPr lang="en-US" sz="2800" baseline="30000" dirty="0"/>
              <a:t> and Sidon.</a:t>
            </a:r>
          </a:p>
          <a:p>
            <a:pPr marL="454025" indent="-454025"/>
            <a:r>
              <a:rPr lang="en-US" sz="2800" baseline="30000" dirty="0" smtClean="0"/>
              <a:t>22	Just </a:t>
            </a:r>
            <a:r>
              <a:rPr lang="en-US" sz="2800" baseline="30000" dirty="0"/>
              <a:t>then a Canaanite woman from that region came out and started shouting, “Have mercy on me, Lord, Son of David; my daughter is tormented by a demon.”</a:t>
            </a:r>
          </a:p>
          <a:p>
            <a:pPr marL="454025" indent="-454025"/>
            <a:r>
              <a:rPr lang="en-US" sz="2800" baseline="30000" dirty="0" smtClean="0"/>
              <a:t>23	But </a:t>
            </a:r>
            <a:r>
              <a:rPr lang="en-US" sz="2800" baseline="30000" dirty="0"/>
              <a:t>he did not answer her at all. And his disciples came and urged him, saying, “Send her away, for she keeps shouting after us.”</a:t>
            </a:r>
          </a:p>
          <a:p>
            <a:pPr marL="454025" indent="-454025"/>
            <a:r>
              <a:rPr lang="en-US" sz="2800" baseline="30000" dirty="0" smtClean="0"/>
              <a:t>24	He </a:t>
            </a:r>
            <a:r>
              <a:rPr lang="en-US" sz="2800" baseline="30000" dirty="0"/>
              <a:t>answered, “I was sent only to the lost sheep of the house of Israel.”</a:t>
            </a:r>
          </a:p>
          <a:p>
            <a:pPr marL="454025" indent="-454025"/>
            <a:r>
              <a:rPr lang="en-US" sz="2800" baseline="30000" dirty="0" smtClean="0"/>
              <a:t>25	But </a:t>
            </a:r>
            <a:r>
              <a:rPr lang="en-US" sz="2800" baseline="30000" dirty="0"/>
              <a:t>she came and knelt before him, saying, “Lord, help me.”</a:t>
            </a:r>
          </a:p>
          <a:p>
            <a:pPr marL="454025" indent="-454025"/>
            <a:r>
              <a:rPr lang="en-US" sz="2800" baseline="30000" dirty="0" smtClean="0"/>
              <a:t>26	He </a:t>
            </a:r>
            <a:r>
              <a:rPr lang="en-US" sz="2800" baseline="30000" dirty="0"/>
              <a:t>answered, “It is not fair to take the children’s food and throw it to the dogs.”</a:t>
            </a:r>
          </a:p>
          <a:p>
            <a:pPr marL="454025" indent="-454025"/>
            <a:r>
              <a:rPr lang="en-US" sz="2800" baseline="30000" dirty="0" smtClean="0"/>
              <a:t>27	She </a:t>
            </a:r>
            <a:r>
              <a:rPr lang="en-US" sz="2800" baseline="30000" dirty="0"/>
              <a:t>said, “Yes, Lord, yet even the dogs eat the crumbs that fall from their masters’ table.”</a:t>
            </a:r>
          </a:p>
          <a:p>
            <a:pPr marL="454025" indent="-454025"/>
            <a:r>
              <a:rPr lang="en-US" sz="2800" baseline="30000" dirty="0" smtClean="0"/>
              <a:t>28</a:t>
            </a:r>
            <a:r>
              <a:rPr lang="en-US" sz="2800" baseline="30000" dirty="0"/>
              <a:t>	Then Jesus answered her, “Woman, great is your faith! Let it be done for you as you wish.” And her daughter was healed from that moment.</a:t>
            </a:r>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smtClean="0"/>
              <a:t>Matthew 15</a:t>
            </a:r>
            <a:r>
              <a:rPr lang="en-US" sz="4400" b="1" dirty="0"/>
              <a:t>:21-</a:t>
            </a:r>
            <a:r>
              <a:rPr lang="en-US" sz="4400" b="1" dirty="0" smtClean="0"/>
              <a:t>28</a:t>
            </a:r>
            <a:r>
              <a:rPr lang="en-US" sz="4400" b="1" dirty="0" smtClean="0"/>
              <a:t> </a:t>
            </a:r>
            <a:r>
              <a:rPr lang="en-US" sz="4400" b="1" dirty="0"/>
              <a:t>(</a:t>
            </a:r>
            <a:r>
              <a:rPr lang="en-US" sz="4400" b="1" dirty="0" smtClean="0"/>
              <a:t>NRSV UE)</a:t>
            </a:r>
            <a:endParaRPr lang="en-US" sz="4400" b="1"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43806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Marginalized </a:t>
            </a:r>
            <a:r>
              <a:rPr lang="en-US" sz="4400" baseline="30000" dirty="0"/>
              <a:t>– Living or considered being on the margins (edges) of a group or society; outside the mainstream.</a:t>
            </a:r>
          </a:p>
          <a:p>
            <a:pPr marL="571500" indent="-571500">
              <a:buFont typeface="Arial"/>
              <a:buChar char="•"/>
            </a:pPr>
            <a:r>
              <a:rPr lang="en-US" sz="4400" b="1" baseline="30000" dirty="0"/>
              <a:t>Gentiles </a:t>
            </a:r>
            <a:r>
              <a:rPr lang="en-US" sz="4400" baseline="30000" dirty="0"/>
              <a:t>– Non-Jews. </a:t>
            </a:r>
          </a:p>
          <a:p>
            <a:pPr marL="571500" indent="-571500">
              <a:buFont typeface="Arial"/>
              <a:buChar char="•"/>
            </a:pPr>
            <a:r>
              <a:rPr lang="en-US" sz="4400" b="1" baseline="30000" dirty="0"/>
              <a:t>Myopic</a:t>
            </a:r>
            <a:r>
              <a:rPr lang="en-US" sz="4400" baseline="30000" dirty="0"/>
              <a:t> – Short-sightedness; having narrow views of a matter.</a:t>
            </a:r>
          </a:p>
          <a:p>
            <a:pPr marL="571500" indent="-571500">
              <a:buFont typeface="Arial"/>
              <a:buChar char="•"/>
            </a:pPr>
            <a:r>
              <a:rPr lang="en-US" sz="4400" b="1" baseline="30000" dirty="0"/>
              <a:t>Repartee</a:t>
            </a:r>
            <a:r>
              <a:rPr lang="en-US" sz="4400" baseline="30000" dirty="0"/>
              <a:t> – Wordplay; a crafty response.</a:t>
            </a:r>
          </a:p>
          <a:p>
            <a:pPr marL="571500" indent="-571500">
              <a:buFont typeface="Arial"/>
              <a:buChar char="•"/>
            </a:pPr>
            <a:r>
              <a:rPr lang="en-US" sz="4400" b="1" baseline="30000" dirty="0"/>
              <a:t>Socio-economic</a:t>
            </a:r>
            <a:r>
              <a:rPr lang="en-US" sz="4400" baseline="30000" dirty="0"/>
              <a:t> – Relating to (a person’s) social and economic status.</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800726"/>
          </a:xfrm>
          <a:prstGeom prst="rect">
            <a:avLst/>
          </a:prstGeom>
          <a:noFill/>
          <a:ln>
            <a:noFill/>
          </a:ln>
        </p:spPr>
        <p:txBody>
          <a:bodyPr spcFirstLastPara="1" wrap="square" lIns="91425" tIns="45700" rIns="91425" bIns="45700" anchor="t" anchorCtr="0">
            <a:spAutoFit/>
          </a:bodyPr>
          <a:lstStyle/>
          <a:p>
            <a:pPr algn="just"/>
            <a:r>
              <a:rPr lang="en-US" sz="4400" baseline="30000" dirty="0"/>
              <a:t>We have various ways to approach this text. For people with a great appetite to relate scripture to social and political realities, the passage is excellent for highlighting the struggles poor and marginalized people endure in our society. Others have pointed to Jesus’ behavior, which, in a casual reading, seemed insulting by calling the woman a dog.</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349320"/>
          </a:xfrm>
          <a:prstGeom prst="rect">
            <a:avLst/>
          </a:prstGeom>
          <a:noFill/>
          <a:ln>
            <a:noFill/>
          </a:ln>
        </p:spPr>
        <p:txBody>
          <a:bodyPr spcFirstLastPara="1" wrap="square" lIns="91425" tIns="45700" rIns="91425" bIns="45700" anchor="t" anchorCtr="0">
            <a:spAutoFit/>
          </a:bodyPr>
          <a:lstStyle/>
          <a:p>
            <a:r>
              <a:rPr lang="en-US" sz="4400" baseline="30000" dirty="0"/>
              <a:t>Although the text states it plainly, we emphasize it here. In verse 21, despite the traditional disdain his people (the Jews) had for the Gentiles, Jesus deliberately left the Jewish town of Galilee and went purposely into the Gentile region of </a:t>
            </a:r>
            <a:r>
              <a:rPr lang="en-US" sz="4400" baseline="30000" dirty="0" err="1"/>
              <a:t>Tyre</a:t>
            </a:r>
            <a:r>
              <a:rPr lang="en-US" sz="4400" baseline="30000" dirty="0"/>
              <a:t> and Sidon. He was not there by accident or forced circumstances.</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71800</TotalTime>
  <Words>529</Words>
  <Application>Microsoft Macintosh PowerPoint</Application>
  <PresentationFormat>Custom</PresentationFormat>
  <Paragraphs>36</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82</cp:revision>
  <dcterms:created xsi:type="dcterms:W3CDTF">2018-05-04T03:01:22Z</dcterms:created>
  <dcterms:modified xsi:type="dcterms:W3CDTF">2024-02-26T17:22:51Z</dcterms:modified>
</cp:coreProperties>
</file>