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4"/>
  </p:notesMasterIdLst>
  <p:sldIdLst>
    <p:sldId id="256" r:id="rId2"/>
    <p:sldId id="257" r:id="rId3"/>
    <p:sldId id="258" r:id="rId4"/>
    <p:sldId id="286" r:id="rId5"/>
    <p:sldId id="261" r:id="rId6"/>
    <p:sldId id="262" r:id="rId7"/>
    <p:sldId id="263" r:id="rId8"/>
    <p:sldId id="265" r:id="rId9"/>
    <p:sldId id="266" r:id="rId10"/>
    <p:sldId id="269" r:id="rId11"/>
    <p:sldId id="270" r:id="rId12"/>
    <p:sldId id="271" r:id="rId13"/>
    <p:sldId id="272" r:id="rId14"/>
    <p:sldId id="273" r:id="rId15"/>
    <p:sldId id="281" r:id="rId16"/>
    <p:sldId id="274" r:id="rId17"/>
    <p:sldId id="275" r:id="rId18"/>
    <p:sldId id="287" r:id="rId19"/>
    <p:sldId id="288" r:id="rId20"/>
    <p:sldId id="284" r:id="rId21"/>
    <p:sldId id="278" r:id="rId22"/>
    <p:sldId id="280" r:id="rId2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000000"/>
          </p15:clr>
        </p15:guide>
        <p15:guide id="2" pos="384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0" roundtripDataSignature="AMtx7mhDgLAbPcmCwyEEni42OW4utQFES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56"/>
    <p:restoredTop sz="94676"/>
  </p:normalViewPr>
  <p:slideViewPr>
    <p:cSldViewPr snapToGrid="0">
      <p:cViewPr varScale="1">
        <p:scale>
          <a:sx n="81" d="100"/>
          <a:sy n="81" d="100"/>
        </p:scale>
        <p:origin x="-96" y="-2600"/>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40" Type="http://customschemas.google.com/relationships/presentationmetadata" Target="metadata"/><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63028081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2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8026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 name="Google Shape;5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 name="Google Shape;5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 name="Google Shape;7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sp>
        <p:nvSpPr>
          <p:cNvPr id="12" name="Google Shape;12;p33"/>
          <p:cNvSpPr>
            <a:spLocks noGrp="1"/>
          </p:cNvSpPr>
          <p:nvPr>
            <p:ph type="pic" idx="2"/>
          </p:nvPr>
        </p:nvSpPr>
        <p:spPr>
          <a:xfrm>
            <a:off x="0" y="0"/>
            <a:ext cx="12192000" cy="6858000"/>
          </a:xfrm>
          <a:prstGeom prst="rect">
            <a:avLst/>
          </a:prstGeom>
          <a:noFill/>
          <a:ln>
            <a:noFill/>
          </a:ln>
        </p:spPr>
      </p:sp>
    </p:spTree>
  </p:cSld>
  <p:clrMapOvr>
    <a:masterClrMapping/>
  </p:clrMapOvr>
  <p:transition xmlns:p14="http://schemas.microsoft.com/office/powerpoint/2010/mai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28"/>
        <p:cNvGrpSpPr/>
        <p:nvPr/>
      </p:nvGrpSpPr>
      <p:grpSpPr>
        <a:xfrm>
          <a:off x="0" y="0"/>
          <a:ext cx="0" cy="0"/>
          <a:chOff x="0" y="0"/>
          <a:chExt cx="0" cy="0"/>
        </a:xfrm>
      </p:grpSpPr>
      <p:sp>
        <p:nvSpPr>
          <p:cNvPr id="29" name="Google Shape;29;p42"/>
          <p:cNvSpPr>
            <a:spLocks noGrp="1"/>
          </p:cNvSpPr>
          <p:nvPr>
            <p:ph type="pic" idx="2"/>
          </p:nvPr>
        </p:nvSpPr>
        <p:spPr>
          <a:xfrm>
            <a:off x="0" y="0"/>
            <a:ext cx="6096000" cy="6318250"/>
          </a:xfrm>
          <a:prstGeom prst="rect">
            <a:avLst/>
          </a:prstGeom>
          <a:noFill/>
          <a:ln>
            <a:noFill/>
          </a:ln>
        </p:spPr>
      </p:sp>
    </p:spTree>
  </p:cSld>
  <p:clrMapOvr>
    <a:masterClrMapping/>
  </p:clrMapOvr>
  <p:transition xmlns:p14="http://schemas.microsoft.com/office/powerpoint/2010/mai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30"/>
        <p:cNvGrpSpPr/>
        <p:nvPr/>
      </p:nvGrpSpPr>
      <p:grpSpPr>
        <a:xfrm>
          <a:off x="0" y="0"/>
          <a:ext cx="0" cy="0"/>
          <a:chOff x="0" y="0"/>
          <a:chExt cx="0" cy="0"/>
        </a:xfrm>
      </p:grpSpPr>
    </p:spTree>
  </p:cSld>
  <p:clrMapOvr>
    <a:masterClrMapping/>
  </p:clrMapOvr>
  <p:transition xmlns:p14="http://schemas.microsoft.com/office/powerpoint/2010/mai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1_Title Slide">
  <p:cSld name="11_Title Slide">
    <p:spTree>
      <p:nvGrpSpPr>
        <p:cNvPr id="1" name="Shape 31"/>
        <p:cNvGrpSpPr/>
        <p:nvPr/>
      </p:nvGrpSpPr>
      <p:grpSpPr>
        <a:xfrm>
          <a:off x="0" y="0"/>
          <a:ext cx="0" cy="0"/>
          <a:chOff x="0" y="0"/>
          <a:chExt cx="0" cy="0"/>
        </a:xfrm>
      </p:grpSpPr>
    </p:spTree>
  </p:cSld>
  <p:clrMapOvr>
    <a:masterClrMapping/>
  </p:clrMapOvr>
  <p:transition xmlns:p14="http://schemas.microsoft.com/office/powerpoint/2010/mai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32"/>
        <p:cNvGrpSpPr/>
        <p:nvPr/>
      </p:nvGrpSpPr>
      <p:grpSpPr>
        <a:xfrm>
          <a:off x="0" y="0"/>
          <a:ext cx="0" cy="0"/>
          <a:chOff x="0" y="0"/>
          <a:chExt cx="0" cy="0"/>
        </a:xfrm>
      </p:grpSpPr>
      <p:sp>
        <p:nvSpPr>
          <p:cNvPr id="33" name="Google Shape;33;p45"/>
          <p:cNvSpPr>
            <a:spLocks noGrp="1"/>
          </p:cNvSpPr>
          <p:nvPr>
            <p:ph type="pic" idx="2"/>
          </p:nvPr>
        </p:nvSpPr>
        <p:spPr>
          <a:xfrm>
            <a:off x="0" y="0"/>
            <a:ext cx="12192000" cy="6858000"/>
          </a:xfrm>
          <a:prstGeom prst="rect">
            <a:avLst/>
          </a:prstGeom>
          <a:noFill/>
          <a:ln>
            <a:noFill/>
          </a:ln>
        </p:spPr>
      </p:sp>
    </p:spTree>
  </p:cSld>
  <p:clrMapOvr>
    <a:masterClrMapping/>
  </p:clrMapOvr>
  <p:transition xmlns:p14="http://schemas.microsoft.com/office/powerpoint/2010/mai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8_Title Slide">
  <p:cSld name="18_Title Slide">
    <p:spTree>
      <p:nvGrpSpPr>
        <p:cNvPr id="1" name="Shape 34"/>
        <p:cNvGrpSpPr/>
        <p:nvPr/>
      </p:nvGrpSpPr>
      <p:grpSpPr>
        <a:xfrm>
          <a:off x="0" y="0"/>
          <a:ext cx="0" cy="0"/>
          <a:chOff x="0" y="0"/>
          <a:chExt cx="0" cy="0"/>
        </a:xfrm>
      </p:grpSpPr>
      <p:sp>
        <p:nvSpPr>
          <p:cNvPr id="35" name="Google Shape;35;p46"/>
          <p:cNvSpPr>
            <a:spLocks noGrp="1"/>
          </p:cNvSpPr>
          <p:nvPr>
            <p:ph type="pic" idx="2"/>
          </p:nvPr>
        </p:nvSpPr>
        <p:spPr>
          <a:xfrm>
            <a:off x="5371761" y="914401"/>
            <a:ext cx="5849257" cy="5029198"/>
          </a:xfrm>
          <a:prstGeom prst="rect">
            <a:avLst/>
          </a:prstGeom>
          <a:noFill/>
          <a:ln>
            <a:noFill/>
          </a:ln>
        </p:spPr>
      </p:sp>
    </p:spTree>
  </p:cSld>
  <p:clrMapOvr>
    <a:masterClrMapping/>
  </p:clrMapOvr>
  <p:transition xmlns:p14="http://schemas.microsoft.com/office/powerpoint/2010/mai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6"/>
        <p:cNvGrpSpPr/>
        <p:nvPr/>
      </p:nvGrpSpPr>
      <p:grpSpPr>
        <a:xfrm>
          <a:off x="0" y="0"/>
          <a:ext cx="0" cy="0"/>
          <a:chOff x="0" y="0"/>
          <a:chExt cx="0" cy="0"/>
        </a:xfrm>
      </p:grpSpPr>
      <p:sp>
        <p:nvSpPr>
          <p:cNvPr id="37" name="Google Shape;37;p47"/>
          <p:cNvSpPr>
            <a:spLocks noGrp="1"/>
          </p:cNvSpPr>
          <p:nvPr>
            <p:ph type="pic" idx="2"/>
          </p:nvPr>
        </p:nvSpPr>
        <p:spPr>
          <a:xfrm>
            <a:off x="4734232" y="-1"/>
            <a:ext cx="4100052" cy="6857999"/>
          </a:xfrm>
          <a:prstGeom prst="rect">
            <a:avLst/>
          </a:prstGeom>
          <a:noFill/>
          <a:ln>
            <a:noFill/>
          </a:ln>
        </p:spPr>
      </p:sp>
      <p:sp>
        <p:nvSpPr>
          <p:cNvPr id="38" name="Google Shape;38;p47"/>
          <p:cNvSpPr/>
          <p:nvPr/>
        </p:nvSpPr>
        <p:spPr>
          <a:xfrm>
            <a:off x="8834284" y="0"/>
            <a:ext cx="3357716" cy="6858000"/>
          </a:xfrm>
          <a:prstGeom prst="rect">
            <a:avLst/>
          </a:prstGeom>
          <a:solidFill>
            <a:srgbClr val="FEFE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Tree>
  </p:cSld>
  <p:clrMapOvr>
    <a:masterClrMapping/>
  </p:clrMapOvr>
  <p:transition xmlns:p14="http://schemas.microsoft.com/office/powerpoint/2010/mai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3"/>
        <p:cNvGrpSpPr/>
        <p:nvPr/>
      </p:nvGrpSpPr>
      <p:grpSpPr>
        <a:xfrm>
          <a:off x="0" y="0"/>
          <a:ext cx="0" cy="0"/>
          <a:chOff x="0" y="0"/>
          <a:chExt cx="0" cy="0"/>
        </a:xfrm>
      </p:grpSpPr>
      <p:sp>
        <p:nvSpPr>
          <p:cNvPr id="14" name="Google Shape;14;p34"/>
          <p:cNvSpPr>
            <a:spLocks noGrp="1"/>
          </p:cNvSpPr>
          <p:nvPr>
            <p:ph type="pic" idx="2"/>
          </p:nvPr>
        </p:nvSpPr>
        <p:spPr>
          <a:xfrm>
            <a:off x="4064000" y="0"/>
            <a:ext cx="4064000" cy="6318250"/>
          </a:xfrm>
          <a:prstGeom prst="rect">
            <a:avLst/>
          </a:prstGeom>
          <a:noFill/>
          <a:ln>
            <a:noFill/>
          </a:ln>
        </p:spPr>
      </p:sp>
    </p:spTree>
  </p:cSld>
  <p:clrMapOvr>
    <a:masterClrMapping/>
  </p:clrMapOvr>
  <p:transition xmlns:p14="http://schemas.microsoft.com/office/powerpoint/2010/mai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15"/>
        <p:cNvGrpSpPr/>
        <p:nvPr/>
      </p:nvGrpSpPr>
      <p:grpSpPr>
        <a:xfrm>
          <a:off x="0" y="0"/>
          <a:ext cx="0" cy="0"/>
          <a:chOff x="0" y="0"/>
          <a:chExt cx="0" cy="0"/>
        </a:xfrm>
      </p:grpSpPr>
      <p:sp>
        <p:nvSpPr>
          <p:cNvPr id="16" name="Google Shape;16;p35"/>
          <p:cNvSpPr>
            <a:spLocks noGrp="1"/>
          </p:cNvSpPr>
          <p:nvPr>
            <p:ph type="pic" idx="2"/>
          </p:nvPr>
        </p:nvSpPr>
        <p:spPr>
          <a:xfrm>
            <a:off x="0" y="1"/>
            <a:ext cx="12192000" cy="3497263"/>
          </a:xfrm>
          <a:prstGeom prst="rect">
            <a:avLst/>
          </a:prstGeom>
          <a:noFill/>
          <a:ln>
            <a:noFill/>
          </a:ln>
        </p:spPr>
      </p:sp>
    </p:spTree>
  </p:cSld>
  <p:clrMapOvr>
    <a:masterClrMapping/>
  </p:clrMapOvr>
  <p:transition xmlns:p14="http://schemas.microsoft.com/office/powerpoint/2010/mai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17"/>
        <p:cNvGrpSpPr/>
        <p:nvPr/>
      </p:nvGrpSpPr>
      <p:grpSpPr>
        <a:xfrm>
          <a:off x="0" y="0"/>
          <a:ext cx="0" cy="0"/>
          <a:chOff x="0" y="0"/>
          <a:chExt cx="0" cy="0"/>
        </a:xfrm>
      </p:grpSpPr>
    </p:spTree>
  </p:cSld>
  <p:clrMapOvr>
    <a:masterClrMapping/>
  </p:clrMapOvr>
  <p:transition xmlns:p14="http://schemas.microsoft.com/office/powerpoint/2010/mai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8"/>
        <p:cNvGrpSpPr/>
        <p:nvPr/>
      </p:nvGrpSpPr>
      <p:grpSpPr>
        <a:xfrm>
          <a:off x="0" y="0"/>
          <a:ext cx="0" cy="0"/>
          <a:chOff x="0" y="0"/>
          <a:chExt cx="0" cy="0"/>
        </a:xfrm>
      </p:grpSpPr>
      <p:sp>
        <p:nvSpPr>
          <p:cNvPr id="19" name="Google Shape;19;p37"/>
          <p:cNvSpPr>
            <a:spLocks noGrp="1"/>
          </p:cNvSpPr>
          <p:nvPr>
            <p:ph type="pic" idx="2"/>
          </p:nvPr>
        </p:nvSpPr>
        <p:spPr>
          <a:xfrm>
            <a:off x="685800" y="1123950"/>
            <a:ext cx="10820400" cy="4191000"/>
          </a:xfrm>
          <a:prstGeom prst="rect">
            <a:avLst/>
          </a:prstGeom>
          <a:noFill/>
          <a:ln>
            <a:noFill/>
          </a:ln>
        </p:spPr>
      </p:sp>
    </p:spTree>
  </p:cSld>
  <p:clrMapOvr>
    <a:masterClrMapping/>
  </p:clrMapOvr>
  <p:transition xmlns:p14="http://schemas.microsoft.com/office/powerpoint/2010/mai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20"/>
        <p:cNvGrpSpPr/>
        <p:nvPr/>
      </p:nvGrpSpPr>
      <p:grpSpPr>
        <a:xfrm>
          <a:off x="0" y="0"/>
          <a:ext cx="0" cy="0"/>
          <a:chOff x="0" y="0"/>
          <a:chExt cx="0" cy="0"/>
        </a:xfrm>
      </p:grpSpPr>
      <p:sp>
        <p:nvSpPr>
          <p:cNvPr id="21" name="Google Shape;21;p38"/>
          <p:cNvSpPr>
            <a:spLocks noGrp="1"/>
          </p:cNvSpPr>
          <p:nvPr>
            <p:ph type="pic" idx="2"/>
          </p:nvPr>
        </p:nvSpPr>
        <p:spPr>
          <a:xfrm>
            <a:off x="0" y="2728913"/>
            <a:ext cx="3048000" cy="3598862"/>
          </a:xfrm>
          <a:prstGeom prst="rect">
            <a:avLst/>
          </a:prstGeom>
          <a:noFill/>
          <a:ln>
            <a:noFill/>
          </a:ln>
        </p:spPr>
      </p:sp>
    </p:spTree>
  </p:cSld>
  <p:clrMapOvr>
    <a:masterClrMapping/>
  </p:clrMapOvr>
  <p:transition xmlns:p14="http://schemas.microsoft.com/office/powerpoint/2010/mai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22"/>
        <p:cNvGrpSpPr/>
        <p:nvPr/>
      </p:nvGrpSpPr>
      <p:grpSpPr>
        <a:xfrm>
          <a:off x="0" y="0"/>
          <a:ext cx="0" cy="0"/>
          <a:chOff x="0" y="0"/>
          <a:chExt cx="0" cy="0"/>
        </a:xfrm>
      </p:grpSpPr>
      <p:sp>
        <p:nvSpPr>
          <p:cNvPr id="23" name="Google Shape;23;p39"/>
          <p:cNvSpPr>
            <a:spLocks noGrp="1"/>
          </p:cNvSpPr>
          <p:nvPr>
            <p:ph type="pic" idx="2"/>
          </p:nvPr>
        </p:nvSpPr>
        <p:spPr>
          <a:xfrm>
            <a:off x="0" y="3034427"/>
            <a:ext cx="6096000" cy="3283824"/>
          </a:xfrm>
          <a:prstGeom prst="rect">
            <a:avLst/>
          </a:prstGeom>
          <a:noFill/>
          <a:ln>
            <a:noFill/>
          </a:ln>
        </p:spPr>
      </p:sp>
    </p:spTree>
  </p:cSld>
  <p:clrMapOvr>
    <a:masterClrMapping/>
  </p:clrMapOvr>
  <p:transition xmlns:p14="http://schemas.microsoft.com/office/powerpoint/2010/mai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6_Title Slide">
  <p:cSld name="6_Title Slide">
    <p:spTree>
      <p:nvGrpSpPr>
        <p:cNvPr id="1" name="Shape 24"/>
        <p:cNvGrpSpPr/>
        <p:nvPr/>
      </p:nvGrpSpPr>
      <p:grpSpPr>
        <a:xfrm>
          <a:off x="0" y="0"/>
          <a:ext cx="0" cy="0"/>
          <a:chOff x="0" y="0"/>
          <a:chExt cx="0" cy="0"/>
        </a:xfrm>
      </p:grpSpPr>
      <p:sp>
        <p:nvSpPr>
          <p:cNvPr id="25" name="Google Shape;25;p40"/>
          <p:cNvSpPr>
            <a:spLocks noGrp="1"/>
          </p:cNvSpPr>
          <p:nvPr>
            <p:ph type="pic" idx="2"/>
          </p:nvPr>
        </p:nvSpPr>
        <p:spPr>
          <a:xfrm>
            <a:off x="0" y="0"/>
            <a:ext cx="12192000" cy="3448050"/>
          </a:xfrm>
          <a:prstGeom prst="rect">
            <a:avLst/>
          </a:prstGeom>
          <a:noFill/>
          <a:ln>
            <a:noFill/>
          </a:ln>
        </p:spPr>
      </p:sp>
    </p:spTree>
  </p:cSld>
  <p:clrMapOvr>
    <a:masterClrMapping/>
  </p:clrMapOvr>
  <p:transition xmlns:p14="http://schemas.microsoft.com/office/powerpoint/2010/mai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26"/>
        <p:cNvGrpSpPr/>
        <p:nvPr/>
      </p:nvGrpSpPr>
      <p:grpSpPr>
        <a:xfrm>
          <a:off x="0" y="0"/>
          <a:ext cx="0" cy="0"/>
          <a:chOff x="0" y="0"/>
          <a:chExt cx="0" cy="0"/>
        </a:xfrm>
      </p:grpSpPr>
      <p:sp>
        <p:nvSpPr>
          <p:cNvPr id="27" name="Google Shape;27;p41"/>
          <p:cNvSpPr>
            <a:spLocks noGrp="1"/>
          </p:cNvSpPr>
          <p:nvPr>
            <p:ph type="pic" idx="2"/>
          </p:nvPr>
        </p:nvSpPr>
        <p:spPr>
          <a:xfrm>
            <a:off x="7403653" y="0"/>
            <a:ext cx="4788347" cy="6318250"/>
          </a:xfrm>
          <a:prstGeom prst="rect">
            <a:avLst/>
          </a:prstGeom>
          <a:noFill/>
          <a:ln>
            <a:noFill/>
          </a:ln>
        </p:spPr>
      </p:sp>
    </p:spTree>
  </p:cSld>
  <p:clrMapOvr>
    <a:masterClrMapping/>
  </p:clrMapOvr>
  <p:transition xmlns:p14="http://schemas.microsoft.com/office/powerpoint/2010/main" spd="slow">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png"/><Relationship Id="rId18"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32"/>
          <p:cNvPicPr preferRelativeResize="0"/>
          <p:nvPr/>
        </p:nvPicPr>
        <p:blipFill rotWithShape="1">
          <a:blip r:embed="rId17">
            <a:alphaModFix/>
          </a:blip>
          <a:srcRect/>
          <a:stretch/>
        </p:blipFill>
        <p:spPr>
          <a:xfrm>
            <a:off x="422238" y="331836"/>
            <a:ext cx="921725" cy="347711"/>
          </a:xfrm>
          <a:prstGeom prst="rect">
            <a:avLst/>
          </a:prstGeom>
          <a:noFill/>
          <a:ln>
            <a:noFill/>
          </a:ln>
        </p:spPr>
      </p:pic>
      <p:sp>
        <p:nvSpPr>
          <p:cNvPr id="7" name="Google Shape;7;p32"/>
          <p:cNvSpPr/>
          <p:nvPr/>
        </p:nvSpPr>
        <p:spPr>
          <a:xfrm>
            <a:off x="0" y="6318250"/>
            <a:ext cx="6096000" cy="539750"/>
          </a:xfrm>
          <a:prstGeom prst="rect">
            <a:avLst/>
          </a:prstGeom>
          <a:solidFill>
            <a:srgbClr val="F8F8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7F7F7F"/>
              </a:solidFill>
              <a:latin typeface="Quattrocento Sans"/>
              <a:ea typeface="Quattrocento Sans"/>
              <a:cs typeface="Quattrocento Sans"/>
              <a:sym typeface="Quattrocento Sans"/>
            </a:endParaRPr>
          </a:p>
        </p:txBody>
      </p:sp>
      <p:sp>
        <p:nvSpPr>
          <p:cNvPr id="8" name="Google Shape;8;p32"/>
          <p:cNvSpPr txBox="1"/>
          <p:nvPr/>
        </p:nvSpPr>
        <p:spPr>
          <a:xfrm>
            <a:off x="172499" y="6434237"/>
            <a:ext cx="463550" cy="30777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fld id="{00000000-1234-1234-1234-123412341234}" type="slidenum">
              <a:rPr lang="en-US" sz="1400" b="0" i="0" u="none" strike="noStrike" cap="none">
                <a:solidFill>
                  <a:srgbClr val="A5A5A5"/>
                </a:solidFill>
                <a:latin typeface="Quattrocento Sans"/>
                <a:ea typeface="Quattrocento Sans"/>
                <a:cs typeface="Quattrocento Sans"/>
                <a:sym typeface="Quattrocento Sans"/>
              </a:rPr>
              <a:t>‹#›</a:t>
            </a:fld>
            <a:endParaRPr sz="4400" b="0" i="0" u="none" strike="noStrike" cap="none">
              <a:solidFill>
                <a:srgbClr val="A5A5A5"/>
              </a:solidFill>
              <a:latin typeface="Quattrocento Sans"/>
              <a:ea typeface="Quattrocento Sans"/>
              <a:cs typeface="Quattrocento Sans"/>
              <a:sym typeface="Quattrocento Sans"/>
            </a:endParaRPr>
          </a:p>
        </p:txBody>
      </p:sp>
      <p:cxnSp>
        <p:nvCxnSpPr>
          <p:cNvPr id="9" name="Google Shape;9;p32"/>
          <p:cNvCxnSpPr/>
          <p:nvPr/>
        </p:nvCxnSpPr>
        <p:spPr>
          <a:xfrm>
            <a:off x="775119" y="6442982"/>
            <a:ext cx="0" cy="290286"/>
          </a:xfrm>
          <a:prstGeom prst="straightConnector1">
            <a:avLst/>
          </a:prstGeom>
          <a:noFill/>
          <a:ln w="9525" cap="flat" cmpd="sng">
            <a:solidFill>
              <a:srgbClr val="D8D8D8">
                <a:alpha val="69803"/>
              </a:srgbClr>
            </a:solidFill>
            <a:prstDash val="solid"/>
            <a:miter lim="800000"/>
            <a:headEnd type="none" w="sm" len="sm"/>
            <a:tailEnd type="none" w="sm" len="sm"/>
          </a:ln>
        </p:spPr>
      </p:cxnSp>
      <p:pic>
        <p:nvPicPr>
          <p:cNvPr id="10" name="Google Shape;10;p32"/>
          <p:cNvPicPr preferRelativeResize="0"/>
          <p:nvPr/>
        </p:nvPicPr>
        <p:blipFill rotWithShape="1">
          <a:blip r:embed="rId18">
            <a:alphaModFix/>
          </a:blip>
          <a:srcRect/>
          <a:stretch/>
        </p:blipFill>
        <p:spPr>
          <a:xfrm>
            <a:off x="-1" y="-1"/>
            <a:ext cx="12192000" cy="689445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xmlns:p14="http://schemas.microsoft.com/office/powerpoint/2010/main" spd="slow">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grpSp>
        <p:nvGrpSpPr>
          <p:cNvPr id="43" name="Google Shape;43;p1"/>
          <p:cNvGrpSpPr/>
          <p:nvPr/>
        </p:nvGrpSpPr>
        <p:grpSpPr>
          <a:xfrm>
            <a:off x="236027" y="243425"/>
            <a:ext cx="11719946" cy="6371150"/>
            <a:chOff x="236027" y="243425"/>
            <a:chExt cx="11719946" cy="6371150"/>
          </a:xfrm>
        </p:grpSpPr>
        <p:sp>
          <p:nvSpPr>
            <p:cNvPr id="44" name="Google Shape;44;p1"/>
            <p:cNvSpPr/>
            <p:nvPr/>
          </p:nvSpPr>
          <p:spPr>
            <a:xfrm>
              <a:off x="236027"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5" name="Google Shape;45;p1"/>
            <p:cNvSpPr/>
            <p:nvPr/>
          </p:nvSpPr>
          <p:spPr>
            <a:xfrm rot="10800000">
              <a:off x="11052693"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6" name="Google Shape;46;p1"/>
            <p:cNvSpPr/>
            <p:nvPr/>
          </p:nvSpPr>
          <p:spPr>
            <a:xfrm flipH="1">
              <a:off x="11052693"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7" name="Google Shape;47;p1"/>
            <p:cNvSpPr/>
            <p:nvPr/>
          </p:nvSpPr>
          <p:spPr>
            <a:xfrm rot="10800000" flipH="1">
              <a:off x="236027"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grpSp>
      <p:pic>
        <p:nvPicPr>
          <p:cNvPr id="48" name="Google Shape;48;p1"/>
          <p:cNvPicPr preferRelativeResize="0"/>
          <p:nvPr/>
        </p:nvPicPr>
        <p:blipFill>
          <a:blip r:embed="rId3">
            <a:extLst>
              <a:ext uri="{28A0092B-C50C-407E-A947-70E740481C1C}">
                <a14:useLocalDpi xmlns:a14="http://schemas.microsoft.com/office/drawing/2010/main" val="0"/>
              </a:ext>
            </a:extLst>
          </a:blip>
          <a:stretch>
            <a:fillRect/>
          </a:stretch>
        </p:blipFill>
        <p:spPr>
          <a:xfrm>
            <a:off x="4" y="-55368"/>
            <a:ext cx="12321684" cy="6967791"/>
          </a:xfrm>
          <a:prstGeom prst="rect">
            <a:avLst/>
          </a:prstGeom>
          <a:noFill/>
          <a:ln>
            <a:noFill/>
          </a:ln>
        </p:spPr>
      </p:pic>
      <p:sp>
        <p:nvSpPr>
          <p:cNvPr id="49" name="Google Shape;49;p1"/>
          <p:cNvSpPr txBox="1"/>
          <p:nvPr/>
        </p:nvSpPr>
        <p:spPr>
          <a:xfrm>
            <a:off x="620110" y="5893892"/>
            <a:ext cx="4217985" cy="3795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i="0" u="none" strike="noStrike" cap="none" baseline="30000" dirty="0">
                <a:solidFill>
                  <a:schemeClr val="dk1"/>
                </a:solidFill>
                <a:latin typeface="Arial"/>
                <a:ea typeface="Arial"/>
                <a:cs typeface="Arial"/>
                <a:sym typeface="Arial"/>
              </a:rPr>
              <a:t>LESSON </a:t>
            </a:r>
            <a:r>
              <a:rPr lang="en-US" sz="2800" b="1" baseline="30000" dirty="0">
                <a:solidFill>
                  <a:schemeClr val="dk1"/>
                </a:solidFill>
              </a:rPr>
              <a:t>8</a:t>
            </a:r>
            <a:r>
              <a:rPr lang="en-US" sz="2800" b="1" i="0" u="none" strike="noStrike" cap="none" baseline="30000" dirty="0">
                <a:solidFill>
                  <a:schemeClr val="dk1"/>
                </a:solidFill>
                <a:latin typeface="Arial"/>
                <a:ea typeface="Arial"/>
                <a:cs typeface="Arial"/>
                <a:sym typeface="Arial"/>
              </a:rPr>
              <a:t>:  </a:t>
            </a:r>
            <a:r>
              <a:rPr lang="en-US" sz="2800" b="1" baseline="30000" dirty="0" smtClean="0">
                <a:solidFill>
                  <a:schemeClr val="dk1"/>
                </a:solidFill>
              </a:rPr>
              <a:t>APRIL </a:t>
            </a:r>
            <a:r>
              <a:rPr lang="en-US" sz="2800" b="1" baseline="30000" dirty="0">
                <a:solidFill>
                  <a:schemeClr val="dk1"/>
                </a:solidFill>
              </a:rPr>
              <a:t>21</a:t>
            </a:r>
            <a:endParaRPr sz="2800" b="1" baseline="30000" dirty="0">
              <a:solidFill>
                <a:schemeClr val="dk1"/>
              </a:solidFill>
              <a:latin typeface="Arial"/>
              <a:ea typeface="Arial"/>
              <a:cs typeface="Arial"/>
              <a:sym typeface="Arial"/>
            </a:endParaRPr>
          </a:p>
        </p:txBody>
      </p:sp>
    </p:spTree>
  </p:cSld>
  <p:clrMapOvr>
    <a:masterClrMapping/>
  </p:clrMapOvr>
  <p:transition xmlns:p14="http://schemas.microsoft.com/office/powerpoint/2010/mai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14"/>
          <p:cNvPicPr preferRelativeResize="0"/>
          <p:nvPr/>
        </p:nvPicPr>
        <p:blipFill rotWithShape="1">
          <a:blip r:embed="rId3">
            <a:alphaModFix/>
          </a:blip>
          <a:srcRect/>
          <a:stretch/>
        </p:blipFill>
        <p:spPr>
          <a:xfrm>
            <a:off x="-2383" y="-20859"/>
            <a:ext cx="12228583" cy="6915143"/>
          </a:xfrm>
          <a:prstGeom prst="rect">
            <a:avLst/>
          </a:prstGeom>
          <a:noFill/>
          <a:ln>
            <a:noFill/>
          </a:ln>
        </p:spPr>
      </p:pic>
    </p:spTree>
  </p:cSld>
  <p:clrMapOvr>
    <a:masterClrMapping/>
  </p:clrMapOvr>
  <p:transition xmlns:p14="http://schemas.microsoft.com/office/powerpoint/2010/mai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5"/>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24" name="Google Shape;124;p15"/>
          <p:cNvSpPr txBox="1"/>
          <p:nvPr/>
        </p:nvSpPr>
        <p:spPr>
          <a:xfrm>
            <a:off x="826572" y="965505"/>
            <a:ext cx="10595400" cy="4163613"/>
          </a:xfrm>
          <a:prstGeom prst="rect">
            <a:avLst/>
          </a:prstGeom>
          <a:noFill/>
          <a:ln>
            <a:noFill/>
          </a:ln>
        </p:spPr>
        <p:txBody>
          <a:bodyPr spcFirstLastPara="1" wrap="square" lIns="91425" tIns="45700" rIns="91425" bIns="45700" anchor="t" anchorCtr="0">
            <a:noAutofit/>
          </a:bodyPr>
          <a:lstStyle/>
          <a:p>
            <a:pPr algn="ctr"/>
            <a:r>
              <a:rPr lang="en-US" sz="4400" i="1" baseline="30000" dirty="0"/>
              <a:t>“I dressed up as a homeless man and sat outside our church. What I witnessed blew me away... #love2live2love.”</a:t>
            </a:r>
          </a:p>
        </p:txBody>
      </p:sp>
    </p:spTree>
  </p:cSld>
  <p:clrMapOvr>
    <a:masterClrMapping/>
  </p:clrMapOvr>
  <p:transition xmlns:p14="http://schemas.microsoft.com/office/powerpoint/2010/mai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18" descr="LFS PP Slide Case Study.jpg"/>
          <p:cNvPicPr preferRelativeResize="0"/>
          <p:nvPr/>
        </p:nvPicPr>
        <p:blipFill rotWithShape="1">
          <a:blip r:embed="rId3">
            <a:alphaModFix/>
          </a:blip>
          <a:srcRect/>
          <a:stretch/>
        </p:blipFill>
        <p:spPr>
          <a:xfrm>
            <a:off x="-35864" y="0"/>
            <a:ext cx="12227864" cy="6914737"/>
          </a:xfrm>
          <a:prstGeom prst="rect">
            <a:avLst/>
          </a:prstGeom>
          <a:noFill/>
          <a:ln>
            <a:noFill/>
          </a:ln>
        </p:spPr>
      </p:pic>
    </p:spTree>
  </p:cSld>
  <p:clrMapOvr>
    <a:masterClrMapping/>
  </p:clrMapOvr>
  <p:transition xmlns:p14="http://schemas.microsoft.com/office/powerpoint/2010/mai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6" name="Google Shape;136;p22"/>
          <p:cNvSpPr txBox="1"/>
          <p:nvPr/>
        </p:nvSpPr>
        <p:spPr>
          <a:xfrm>
            <a:off x="701524" y="3531810"/>
            <a:ext cx="24915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4400">
              <a:solidFill>
                <a:schemeClr val="dk1"/>
              </a:solidFill>
              <a:latin typeface="Quattrocento Sans"/>
              <a:ea typeface="Quattrocento Sans"/>
              <a:cs typeface="Quattrocento Sans"/>
              <a:sym typeface="Quattrocento Sans"/>
            </a:endParaRPr>
          </a:p>
        </p:txBody>
      </p:sp>
      <p:sp>
        <p:nvSpPr>
          <p:cNvPr id="2" name="TextBox 1"/>
          <p:cNvSpPr txBox="1"/>
          <p:nvPr/>
        </p:nvSpPr>
        <p:spPr>
          <a:xfrm>
            <a:off x="1042333" y="1006458"/>
            <a:ext cx="10171731" cy="2800766"/>
          </a:xfrm>
          <a:prstGeom prst="rect">
            <a:avLst/>
          </a:prstGeom>
          <a:noFill/>
        </p:spPr>
        <p:txBody>
          <a:bodyPr wrap="square" rtlCol="0">
            <a:spAutoFit/>
          </a:bodyPr>
          <a:lstStyle/>
          <a:p>
            <a:pPr algn="just"/>
            <a:r>
              <a:rPr lang="en-US" sz="4400" baseline="30000" dirty="0"/>
              <a:t>As noted above, it is usual in studies of this text to emphasize how Jesus broke the social barriers, especially those relating to women. While this is true, today we must push that discussion further and ask if we ourselves are not propping up traditions that sanction discrimination against selected people. </a:t>
            </a:r>
          </a:p>
        </p:txBody>
      </p:sp>
    </p:spTree>
  </p:cSld>
  <p:clrMapOvr>
    <a:masterClrMapping/>
  </p:clrMapOvr>
  <p:transition xmlns:p14="http://schemas.microsoft.com/office/powerpoint/2010/mai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3" name="Google Shape;141;p24" descr="LFS PP Slide Life Application.jpg">
            <a:extLst>
              <a:ext uri="{FF2B5EF4-FFF2-40B4-BE49-F238E27FC236}">
                <a16:creationId xmlns:a16="http://schemas.microsoft.com/office/drawing/2014/main" xmlns="" id="{375B2FE4-AB01-CB47-8ED5-030DFF1A369B}"/>
              </a:ext>
            </a:extLst>
          </p:cNvPr>
          <p:cNvPicPr preferRelativeResize="0"/>
          <p:nvPr/>
        </p:nvPicPr>
        <p:blipFill rotWithShape="1">
          <a:blip r:embed="rId3">
            <a:alphaModFix/>
          </a:blip>
          <a:srcRect/>
          <a:stretch/>
        </p:blipFill>
        <p:spPr>
          <a:xfrm>
            <a:off x="-1" y="-12267"/>
            <a:ext cx="12192001" cy="6894457"/>
          </a:xfrm>
          <a:prstGeom prst="rect">
            <a:avLst/>
          </a:prstGeom>
          <a:noFill/>
          <a:ln>
            <a:noFill/>
          </a:ln>
        </p:spPr>
      </p:pic>
    </p:spTree>
  </p:cSld>
  <p:clrMapOvr>
    <a:masterClrMapping/>
  </p:clrMapOvr>
  <p:transition xmlns:p14="http://schemas.microsoft.com/office/powerpoint/2010/mai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2237" y="1198176"/>
            <a:ext cx="10183712" cy="3703577"/>
          </a:xfrm>
          <a:prstGeom prst="rect">
            <a:avLst/>
          </a:prstGeom>
          <a:noFill/>
        </p:spPr>
        <p:txBody>
          <a:bodyPr wrap="square" rtlCol="0">
            <a:spAutoFit/>
          </a:bodyPr>
          <a:lstStyle/>
          <a:p>
            <a:pPr algn="just"/>
            <a:r>
              <a:rPr lang="en-US" sz="4400" baseline="30000" dirty="0"/>
              <a:t>We remember the sinner woman in the text because of her lavish anointing of Jesus, but often we miss that she gave a dazzling display of faith. She was uninvited to the dinner party, yet she entered. She was a walking example of sin, yet she approached the most holy man to walk the earth. And she was outside the religious community, yet she walked away with the gold medal of all religions: right standing with God.</a:t>
            </a:r>
          </a:p>
        </p:txBody>
      </p:sp>
    </p:spTree>
    <p:extLst>
      <p:ext uri="{BB962C8B-B14F-4D97-AF65-F5344CB8AC3E}">
        <p14:creationId xmlns:p14="http://schemas.microsoft.com/office/powerpoint/2010/main" val="2509352106"/>
      </p:ext>
    </p:extLst>
  </p:cSld>
  <p:clrMapOvr>
    <a:masterClrMapping/>
  </p:clrMapOvr>
  <p:transition xmlns:p14="http://schemas.microsoft.com/office/powerpoint/2010/mai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27" descr="LFS PP Slide Questions.jpg"/>
          <p:cNvPicPr preferRelativeResize="0"/>
          <p:nvPr/>
        </p:nvPicPr>
        <p:blipFill rotWithShape="1">
          <a:blip r:embed="rId3">
            <a:alphaModFix/>
          </a:blip>
          <a:srcRect/>
          <a:stretch/>
        </p:blipFill>
        <p:spPr>
          <a:xfrm>
            <a:off x="3087" y="3726"/>
            <a:ext cx="12176818" cy="6885871"/>
          </a:xfrm>
          <a:prstGeom prst="rect">
            <a:avLst/>
          </a:prstGeom>
          <a:noFill/>
          <a:ln>
            <a:noFill/>
          </a:ln>
        </p:spPr>
      </p:pic>
    </p:spTree>
  </p:cSld>
  <p:clrMapOvr>
    <a:masterClrMapping/>
  </p:clrMapOvr>
  <p:transition xmlns:p14="http://schemas.microsoft.com/office/powerpoint/2010/mai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8"/>
          <p:cNvSpPr txBox="1"/>
          <p:nvPr/>
        </p:nvSpPr>
        <p:spPr>
          <a:xfrm>
            <a:off x="798286" y="1692237"/>
            <a:ext cx="10559143" cy="995104"/>
          </a:xfrm>
          <a:prstGeom prst="rect">
            <a:avLst/>
          </a:prstGeom>
          <a:noFill/>
          <a:ln>
            <a:noFill/>
          </a:ln>
        </p:spPr>
        <p:txBody>
          <a:bodyPr spcFirstLastPara="1" wrap="square" lIns="91425" tIns="45700" rIns="91425" bIns="45700" anchor="t" anchorCtr="0">
            <a:spAutoFit/>
          </a:bodyPr>
          <a:lstStyle/>
          <a:p>
            <a:pPr marL="454025" indent="-454025"/>
            <a:r>
              <a:rPr lang="en-US" sz="4400" baseline="30000" dirty="0"/>
              <a:t>1.	How does knowing the sin the woman committed help or hurt your appreciation of the story?</a:t>
            </a:r>
          </a:p>
        </p:txBody>
      </p:sp>
    </p:spTree>
  </p:cSld>
  <p:clrMapOvr>
    <a:masterClrMapping/>
  </p:clrMapOvr>
  <p:transition xmlns:p14="http://schemas.microsoft.com/office/powerpoint/2010/mai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1;p28">
            <a:extLst>
              <a:ext uri="{FF2B5EF4-FFF2-40B4-BE49-F238E27FC236}">
                <a16:creationId xmlns:a16="http://schemas.microsoft.com/office/drawing/2014/main" xmlns="" id="{C8F49E4F-CA7F-104B-BF21-1695F5E037D5}"/>
              </a:ext>
            </a:extLst>
          </p:cNvPr>
          <p:cNvSpPr txBox="1"/>
          <p:nvPr/>
        </p:nvSpPr>
        <p:spPr>
          <a:xfrm>
            <a:off x="798286" y="1449169"/>
            <a:ext cx="10559143" cy="1446509"/>
          </a:xfrm>
          <a:prstGeom prst="rect">
            <a:avLst/>
          </a:prstGeom>
          <a:noFill/>
          <a:ln>
            <a:noFill/>
          </a:ln>
        </p:spPr>
        <p:txBody>
          <a:bodyPr spcFirstLastPara="1" wrap="square" lIns="91425" tIns="45700" rIns="91425" bIns="45700" anchor="t" anchorCtr="0">
            <a:spAutoFit/>
          </a:bodyPr>
          <a:lstStyle/>
          <a:p>
            <a:pPr marL="454025" indent="-454025"/>
            <a:r>
              <a:rPr lang="en-US" sz="4400" baseline="30000" dirty="0"/>
              <a:t>2.	This woman had a name, but we do not know it. How would your appreciation of the story change if we knew the woman’s name?</a:t>
            </a:r>
          </a:p>
        </p:txBody>
      </p:sp>
    </p:spTree>
    <p:extLst>
      <p:ext uri="{BB962C8B-B14F-4D97-AF65-F5344CB8AC3E}">
        <p14:creationId xmlns:p14="http://schemas.microsoft.com/office/powerpoint/2010/main" val="846965347"/>
      </p:ext>
    </p:extLst>
  </p:cSld>
  <p:clrMapOvr>
    <a:masterClrMapping/>
  </p:clrMapOvr>
  <p:transition xmlns:p14="http://schemas.microsoft.com/office/powerpoint/2010/mai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1;p28">
            <a:extLst>
              <a:ext uri="{FF2B5EF4-FFF2-40B4-BE49-F238E27FC236}">
                <a16:creationId xmlns:a16="http://schemas.microsoft.com/office/drawing/2014/main" xmlns="" id="{24D2C28D-9AAF-0142-A71A-EE4AD1FDC0D7}"/>
              </a:ext>
            </a:extLst>
          </p:cNvPr>
          <p:cNvSpPr txBox="1"/>
          <p:nvPr/>
        </p:nvSpPr>
        <p:spPr>
          <a:xfrm>
            <a:off x="798286" y="1298699"/>
            <a:ext cx="10559143" cy="995104"/>
          </a:xfrm>
          <a:prstGeom prst="rect">
            <a:avLst/>
          </a:prstGeom>
          <a:noFill/>
          <a:ln>
            <a:noFill/>
          </a:ln>
        </p:spPr>
        <p:txBody>
          <a:bodyPr spcFirstLastPara="1" wrap="square" lIns="91425" tIns="45700" rIns="91425" bIns="45700" anchor="t" anchorCtr="0">
            <a:spAutoFit/>
          </a:bodyPr>
          <a:lstStyle/>
          <a:p>
            <a:pPr marL="454025" indent="-454025"/>
            <a:r>
              <a:rPr lang="en-US" sz="4400" baseline="30000" dirty="0"/>
              <a:t>3.	Would you advise a best friend to follow this woman’s example and crash a party to save a soul?</a:t>
            </a:r>
          </a:p>
        </p:txBody>
      </p:sp>
    </p:spTree>
    <p:extLst>
      <p:ext uri="{BB962C8B-B14F-4D97-AF65-F5344CB8AC3E}">
        <p14:creationId xmlns:p14="http://schemas.microsoft.com/office/powerpoint/2010/main" val="2054485411"/>
      </p:ext>
    </p:extLst>
  </p:cSld>
  <p:clrMapOvr>
    <a:masterClrMapping/>
  </p:clrMapOvr>
  <p:transition xmlns:p14="http://schemas.microsoft.com/office/powerpoint/2010/mai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2"/>
          <p:cNvSpPr txBox="1"/>
          <p:nvPr/>
        </p:nvSpPr>
        <p:spPr>
          <a:xfrm>
            <a:off x="1016000" y="556381"/>
            <a:ext cx="1846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55" name="Google Shape;55;p2"/>
          <p:cNvSpPr txBox="1"/>
          <p:nvPr/>
        </p:nvSpPr>
        <p:spPr>
          <a:xfrm>
            <a:off x="683409" y="1312224"/>
            <a:ext cx="10825200" cy="4031833"/>
          </a:xfrm>
          <a:prstGeom prst="rect">
            <a:avLst/>
          </a:prstGeom>
          <a:noFill/>
          <a:ln>
            <a:noFill/>
          </a:ln>
        </p:spPr>
        <p:txBody>
          <a:bodyPr spcFirstLastPara="1" wrap="square" lIns="91425" tIns="45700" rIns="91425" bIns="45700" anchor="t" anchorCtr="0">
            <a:spAutoFit/>
          </a:bodyPr>
          <a:lstStyle/>
          <a:p>
            <a:pPr algn="ctr"/>
            <a:r>
              <a:rPr lang="en-US" sz="4800" b="1" spc="-150" dirty="0"/>
              <a:t>Faith </a:t>
            </a:r>
            <a:r>
              <a:rPr lang="en-US" sz="4800" b="1" spc="-150" dirty="0" smtClean="0"/>
              <a:t>of  </a:t>
            </a:r>
            <a:r>
              <a:rPr lang="en-US" sz="4800" b="1" dirty="0" smtClean="0"/>
              <a:t>a Woman who loved Jesus</a:t>
            </a:r>
            <a:endParaRPr lang="en-US" sz="6000" b="1" spc="-150" dirty="0"/>
          </a:p>
          <a:p>
            <a:endParaRPr lang="en-US" sz="2400" b="1" baseline="30000" dirty="0">
              <a:solidFill>
                <a:schemeClr val="dk2"/>
              </a:solidFill>
              <a:latin typeface="+mj-lt"/>
              <a:ea typeface="Quattrocento Sans"/>
              <a:cs typeface="Quattrocento Sans"/>
              <a:sym typeface="Quattrocento Sans"/>
            </a:endParaRPr>
          </a:p>
          <a:p>
            <a:r>
              <a:rPr lang="en-US" sz="4400" b="1" dirty="0">
                <a:solidFill>
                  <a:schemeClr val="dk2"/>
                </a:solidFill>
                <a:latin typeface="+mj-lt"/>
                <a:ea typeface="Quattrocento Sans"/>
                <a:cs typeface="Quattrocento Sans"/>
                <a:sym typeface="Quattrocento Sans"/>
              </a:rPr>
              <a:t>Focus Scripture: </a:t>
            </a:r>
            <a:r>
              <a:rPr lang="mr-IN" sz="4400" dirty="0"/>
              <a:t>Luke 7:36-</a:t>
            </a:r>
            <a:r>
              <a:rPr lang="mr-IN" sz="4400" dirty="0" smtClean="0"/>
              <a:t>50</a:t>
            </a:r>
            <a:endParaRPr lang="en-US" sz="4400" b="1" dirty="0"/>
          </a:p>
          <a:p>
            <a:endParaRPr lang="fi-FI" sz="1600" dirty="0">
              <a:latin typeface="+mj-lt"/>
            </a:endParaRPr>
          </a:p>
          <a:p>
            <a:pPr algn="ctr"/>
            <a:r>
              <a:rPr lang="fi-FI" sz="4400" b="1" dirty="0">
                <a:latin typeface="+mj-lt"/>
              </a:rPr>
              <a:t>Key </a:t>
            </a:r>
            <a:r>
              <a:rPr lang="fi-FI" sz="4400" b="1" dirty="0" err="1">
                <a:latin typeface="+mj-lt"/>
              </a:rPr>
              <a:t>Verse</a:t>
            </a:r>
            <a:r>
              <a:rPr lang="fi-FI" sz="4400" b="1" dirty="0">
                <a:latin typeface="+mj-lt"/>
              </a:rPr>
              <a:t>:</a:t>
            </a:r>
            <a:r>
              <a:rPr lang="en-US" sz="4400" i="1" dirty="0"/>
              <a:t> </a:t>
            </a:r>
            <a:r>
              <a:rPr lang="en-US" sz="4400" dirty="0"/>
              <a:t>(Jesus), said to the woman, “Your faith has saved you; go in peace.” Luke 7:</a:t>
            </a:r>
            <a:r>
              <a:rPr lang="en-US" sz="4400" dirty="0" smtClean="0"/>
              <a:t>50 </a:t>
            </a:r>
            <a:r>
              <a:rPr lang="en-US" sz="4400" i="1" dirty="0" smtClean="0"/>
              <a:t>(NRSV UE)</a:t>
            </a:r>
            <a:endParaRPr lang="en-US" sz="4400" dirty="0"/>
          </a:p>
        </p:txBody>
      </p:sp>
    </p:spTree>
  </p:cSld>
  <p:clrMapOvr>
    <a:masterClrMapping/>
  </p:clrMapOvr>
  <p:transition xmlns:p14="http://schemas.microsoft.com/office/powerpoint/2010/mai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30"/>
          <p:cNvPicPr preferRelativeResize="0"/>
          <p:nvPr/>
        </p:nvPicPr>
        <p:blipFill rotWithShape="1">
          <a:blip r:embed="rId3">
            <a:alphaModFix/>
          </a:blip>
          <a:srcRect/>
          <a:stretch/>
        </p:blipFill>
        <p:spPr>
          <a:xfrm>
            <a:off x="0" y="-22616"/>
            <a:ext cx="12231690" cy="6916901"/>
          </a:xfrm>
          <a:prstGeom prst="rect">
            <a:avLst/>
          </a:prstGeom>
          <a:noFill/>
          <a:ln>
            <a:noFill/>
          </a:ln>
        </p:spPr>
      </p:pic>
    </p:spTree>
    <p:extLst>
      <p:ext uri="{BB962C8B-B14F-4D97-AF65-F5344CB8AC3E}">
        <p14:creationId xmlns:p14="http://schemas.microsoft.com/office/powerpoint/2010/main" val="4037986901"/>
      </p:ext>
    </p:extLst>
  </p:cSld>
  <p:clrMapOvr>
    <a:masterClrMapping/>
  </p:clrMapOvr>
  <p:transition xmlns:p14="http://schemas.microsoft.com/office/powerpoint/2010/mai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1"/>
          <p:cNvSpPr/>
          <p:nvPr/>
        </p:nvSpPr>
        <p:spPr>
          <a:xfrm>
            <a:off x="5952000" y="1708725"/>
            <a:ext cx="288000" cy="62627"/>
          </a:xfrm>
          <a:prstGeom prst="roundRect">
            <a:avLst>
              <a:gd name="adj" fmla="val 9388"/>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Open Sans"/>
              <a:ea typeface="Open Sans"/>
              <a:cs typeface="Open Sans"/>
              <a:sym typeface="Open Sans"/>
            </a:endParaRPr>
          </a:p>
        </p:txBody>
      </p:sp>
      <p:sp>
        <p:nvSpPr>
          <p:cNvPr id="167" name="Google Shape;167;p31"/>
          <p:cNvSpPr txBox="1"/>
          <p:nvPr/>
        </p:nvSpPr>
        <p:spPr>
          <a:xfrm>
            <a:off x="774325" y="869648"/>
            <a:ext cx="10559143" cy="2800726"/>
          </a:xfrm>
          <a:prstGeom prst="rect">
            <a:avLst/>
          </a:prstGeom>
          <a:noFill/>
          <a:ln>
            <a:noFill/>
          </a:ln>
        </p:spPr>
        <p:txBody>
          <a:bodyPr spcFirstLastPara="1" wrap="square" lIns="91425" tIns="45700" rIns="91425" bIns="45700" anchor="t" anchorCtr="0">
            <a:spAutoFit/>
          </a:bodyPr>
          <a:lstStyle/>
          <a:p>
            <a:pPr algn="ctr"/>
            <a:r>
              <a:rPr lang="en-US" sz="4400" b="1" baseline="30000" dirty="0"/>
              <a:t>Closing Hymn/Song:</a:t>
            </a:r>
            <a:r>
              <a:rPr lang="en-US" sz="4400" baseline="30000" dirty="0"/>
              <a:t> “Be Thou My Guardian and My Guide</a:t>
            </a:r>
            <a:r>
              <a:rPr lang="en-US" sz="4400" baseline="30000" dirty="0" smtClean="0"/>
              <a:t>”</a:t>
            </a:r>
          </a:p>
          <a:p>
            <a:endParaRPr lang="en-US" sz="4400" baseline="30000" dirty="0"/>
          </a:p>
          <a:p>
            <a:pPr algn="just"/>
            <a:r>
              <a:rPr lang="en-US" sz="4400" b="1" baseline="30000" dirty="0"/>
              <a:t>Closing Prayer:</a:t>
            </a:r>
            <a:r>
              <a:rPr lang="en-US" sz="4400" baseline="30000" dirty="0"/>
              <a:t> Dear Father, help me to develop the attitude that Christ showed to people: an attitude to accept them where they are, being aware I am no more than two steps away from where there are. Thank you, Lord. In Jesus’ name, amen.</a:t>
            </a:r>
          </a:p>
        </p:txBody>
      </p:sp>
    </p:spTree>
  </p:cSld>
  <p:clrMapOvr>
    <a:masterClrMapping/>
  </p:clrMapOvr>
  <p:transition xmlns:p14="http://schemas.microsoft.com/office/powerpoint/2010/mai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Tree>
  </p:cSld>
  <p:clrMapOvr>
    <a:masterClrMapping/>
  </p:clrMapOvr>
  <p:transition xmlns:p14="http://schemas.microsoft.com/office/powerpoint/2010/mai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3"/>
          <p:cNvSpPr txBox="1"/>
          <p:nvPr/>
        </p:nvSpPr>
        <p:spPr>
          <a:xfrm>
            <a:off x="981445" y="1398370"/>
            <a:ext cx="10220400" cy="4832050"/>
          </a:xfrm>
          <a:prstGeom prst="rect">
            <a:avLst/>
          </a:prstGeom>
          <a:noFill/>
          <a:ln>
            <a:noFill/>
          </a:ln>
        </p:spPr>
        <p:txBody>
          <a:bodyPr spcFirstLastPara="1" wrap="square" lIns="91425" tIns="45700" rIns="91425" bIns="45700" anchor="t" anchorCtr="0">
            <a:spAutoFit/>
          </a:bodyPr>
          <a:lstStyle/>
          <a:p>
            <a:pPr marL="454025" indent="-454025" algn="ctr"/>
            <a:r>
              <a:rPr lang="mr-IN" sz="2800" b="1" baseline="30000" dirty="0" smtClean="0"/>
              <a:t>Luke</a:t>
            </a:r>
            <a:r>
              <a:rPr lang="en-US" sz="2800" b="1" dirty="0" smtClean="0"/>
              <a:t> </a:t>
            </a:r>
            <a:r>
              <a:rPr lang="mr-IN" sz="2800" b="1" baseline="30000" dirty="0" smtClean="0"/>
              <a:t>7</a:t>
            </a:r>
            <a:r>
              <a:rPr lang="mr-IN" sz="2800" b="1" baseline="30000" dirty="0"/>
              <a:t>:36-39</a:t>
            </a:r>
          </a:p>
          <a:p>
            <a:pPr marL="454025" indent="-454025"/>
            <a:r>
              <a:rPr lang="en-US" sz="2800" baseline="30000" dirty="0" smtClean="0"/>
              <a:t>36	One </a:t>
            </a:r>
            <a:r>
              <a:rPr lang="en-US" sz="2800" baseline="30000" dirty="0"/>
              <a:t>of the Pharisees asked Jesus to eat with him, and when he went into the Pharisee’s house he reclined to dine.</a:t>
            </a:r>
          </a:p>
          <a:p>
            <a:pPr marL="454025" indent="-454025"/>
            <a:r>
              <a:rPr lang="en-US" sz="2800" baseline="30000" dirty="0" smtClean="0"/>
              <a:t>37	And </a:t>
            </a:r>
            <a:r>
              <a:rPr lang="en-US" sz="2800" baseline="30000" dirty="0"/>
              <a:t>a woman in the city who was a sinner, having learned that he was eating in the Pharisee’s house, brought an alabaster jar of ointment.</a:t>
            </a:r>
          </a:p>
          <a:p>
            <a:pPr marL="454025" indent="-454025"/>
            <a:r>
              <a:rPr lang="en-US" sz="2800" baseline="30000" dirty="0" smtClean="0"/>
              <a:t>38	She </a:t>
            </a:r>
            <a:r>
              <a:rPr lang="en-US" sz="2800" baseline="30000" dirty="0"/>
              <a:t>stood behind him at his feet, weeping, and began to bathe his feet with her tears and to dry them with her hair, kissing his feet and anointing them with the ointment.</a:t>
            </a:r>
          </a:p>
          <a:p>
            <a:pPr marL="454025" indent="-454025"/>
            <a:r>
              <a:rPr lang="en-US" sz="2800" baseline="30000" dirty="0" smtClean="0"/>
              <a:t>39</a:t>
            </a:r>
            <a:r>
              <a:rPr lang="en-US" sz="2800" baseline="30000" dirty="0"/>
              <a:t>	Now when the Pharisee who had invited him saw it, he said to himself, “If this man were a prophet, he would have known who and what kind of woman this is who is touching him, that she is a sinner.” </a:t>
            </a:r>
          </a:p>
          <a:p>
            <a:pPr marL="454025" indent="-454025" algn="ctr"/>
            <a:r>
              <a:rPr lang="mr-IN" sz="2800" b="1" baseline="30000" dirty="0"/>
              <a:t>44-50</a:t>
            </a:r>
            <a:endParaRPr lang="mr-IN" sz="2800" baseline="30000" dirty="0"/>
          </a:p>
          <a:p>
            <a:pPr marL="454025" indent="-454025"/>
            <a:r>
              <a:rPr lang="en-US" sz="2800" baseline="30000" dirty="0" smtClean="0"/>
              <a:t>44	Then </a:t>
            </a:r>
            <a:r>
              <a:rPr lang="en-US" sz="2800" baseline="30000" dirty="0"/>
              <a:t>turning toward the woman, he said to Simon, “Do you see this woman? I entered your house; you gave me no water for my feet, but she has bathed my feet with her tears and dried them with her hair.</a:t>
            </a:r>
          </a:p>
          <a:p>
            <a:pPr marL="454025" indent="-454025"/>
            <a:r>
              <a:rPr lang="en-US" sz="2800" baseline="30000" dirty="0" smtClean="0"/>
              <a:t>45	You </a:t>
            </a:r>
            <a:r>
              <a:rPr lang="en-US" sz="2800" baseline="30000" dirty="0"/>
              <a:t>gave me no kiss, but from the time I came in she has not stopped kissing my feet.</a:t>
            </a:r>
          </a:p>
          <a:p>
            <a:pPr marL="454025" indent="-454025"/>
            <a:r>
              <a:rPr lang="en-US" sz="2800" baseline="30000" dirty="0" smtClean="0"/>
              <a:t>46	You </a:t>
            </a:r>
            <a:r>
              <a:rPr lang="en-US" sz="2800" baseline="30000" dirty="0"/>
              <a:t>did not anoint my head with oil, but she has anointed my feet with ointment</a:t>
            </a:r>
            <a:r>
              <a:rPr lang="en-US" sz="2800" baseline="30000" dirty="0" smtClean="0"/>
              <a:t>.</a:t>
            </a:r>
            <a:endParaRPr lang="en-US" sz="2800" baseline="30000" dirty="0"/>
          </a:p>
        </p:txBody>
      </p:sp>
      <p:sp>
        <p:nvSpPr>
          <p:cNvPr id="61" name="Google Shape;61;p3"/>
          <p:cNvSpPr txBox="1"/>
          <p:nvPr/>
        </p:nvSpPr>
        <p:spPr>
          <a:xfrm>
            <a:off x="654906" y="628969"/>
            <a:ext cx="10873479" cy="769401"/>
          </a:xfrm>
          <a:prstGeom prst="rect">
            <a:avLst/>
          </a:prstGeom>
          <a:noFill/>
          <a:ln>
            <a:noFill/>
          </a:ln>
        </p:spPr>
        <p:txBody>
          <a:bodyPr spcFirstLastPara="1" wrap="square" lIns="91425" tIns="45700" rIns="91425" bIns="45700" anchor="t" anchorCtr="0">
            <a:spAutoFit/>
          </a:bodyPr>
          <a:lstStyle/>
          <a:p>
            <a:pPr algn="ctr"/>
            <a:r>
              <a:rPr lang="mr-IN" sz="4400" b="1" dirty="0" smtClean="0"/>
              <a:t>Luke</a:t>
            </a:r>
            <a:r>
              <a:rPr lang="en-US" sz="4400" b="1" dirty="0" smtClean="0"/>
              <a:t> </a:t>
            </a:r>
            <a:r>
              <a:rPr lang="mr-IN" sz="4400" b="1" dirty="0" smtClean="0"/>
              <a:t>7</a:t>
            </a:r>
            <a:r>
              <a:rPr lang="mr-IN" sz="4400" b="1" dirty="0"/>
              <a:t>:36-</a:t>
            </a:r>
            <a:r>
              <a:rPr lang="mr-IN" sz="4400" b="1" dirty="0" smtClean="0"/>
              <a:t>39,</a:t>
            </a:r>
            <a:r>
              <a:rPr lang="en-US" sz="4400" b="1" dirty="0" smtClean="0"/>
              <a:t> </a:t>
            </a:r>
            <a:r>
              <a:rPr lang="mr-IN" sz="4400" b="1" dirty="0" smtClean="0"/>
              <a:t>44</a:t>
            </a:r>
            <a:r>
              <a:rPr lang="mr-IN" sz="4400" b="1" dirty="0"/>
              <a:t>-</a:t>
            </a:r>
            <a:r>
              <a:rPr lang="mr-IN" sz="4400" b="1" dirty="0" smtClean="0"/>
              <a:t>50</a:t>
            </a:r>
            <a:r>
              <a:rPr lang="en-US" sz="4400" b="1" dirty="0" smtClean="0"/>
              <a:t> </a:t>
            </a:r>
            <a:r>
              <a:rPr lang="mr-IN" sz="4400" b="1" dirty="0" smtClean="0"/>
              <a:t>(NRSV</a:t>
            </a:r>
            <a:r>
              <a:rPr lang="en-US" sz="4400" b="1" dirty="0" smtClean="0"/>
              <a:t> </a:t>
            </a:r>
            <a:r>
              <a:rPr lang="mr-IN" sz="4400" b="1" dirty="0" smtClean="0"/>
              <a:t>UE</a:t>
            </a:r>
            <a:r>
              <a:rPr lang="mr-IN" sz="4400" b="1" dirty="0"/>
              <a:t>)</a:t>
            </a:r>
          </a:p>
        </p:txBody>
      </p:sp>
    </p:spTree>
  </p:cSld>
  <p:clrMapOvr>
    <a:masterClrMapping/>
  </p:clrMapOvr>
  <p:transition xmlns:p14="http://schemas.microsoft.com/office/powerpoint/2010/mai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D167194D-3090-284B-A658-E9B78D61D0E5}"/>
              </a:ext>
            </a:extLst>
          </p:cNvPr>
          <p:cNvSpPr/>
          <p:nvPr/>
        </p:nvSpPr>
        <p:spPr>
          <a:xfrm>
            <a:off x="770238" y="867164"/>
            <a:ext cx="10549803" cy="1815881"/>
          </a:xfrm>
          <a:prstGeom prst="rect">
            <a:avLst/>
          </a:prstGeom>
        </p:spPr>
        <p:txBody>
          <a:bodyPr wrap="square">
            <a:spAutoFit/>
          </a:bodyPr>
          <a:lstStyle/>
          <a:p>
            <a:pPr marL="454025" indent="-454025"/>
            <a:r>
              <a:rPr lang="en-US" sz="2800" baseline="30000" dirty="0"/>
              <a:t>47	Therefore, I tell you, her many sins have been forgiven; hence she has shown great love. But the one to whom little is forgiven loves little.”</a:t>
            </a:r>
          </a:p>
          <a:p>
            <a:pPr marL="454025" indent="-454025"/>
            <a:r>
              <a:rPr lang="en-US" sz="2800" baseline="30000" dirty="0"/>
              <a:t>48	Then he said to her, “Your sins are forgiven.”</a:t>
            </a:r>
          </a:p>
          <a:p>
            <a:pPr marL="454025" indent="-454025"/>
            <a:r>
              <a:rPr lang="en-US" sz="2800" baseline="30000" dirty="0"/>
              <a:t>49	But those who were at the table with him began to say among themselves, “Who is this who even forgives sins?”</a:t>
            </a:r>
          </a:p>
          <a:p>
            <a:pPr marL="454025" indent="-454025"/>
            <a:r>
              <a:rPr lang="en-US" sz="2800" baseline="30000" dirty="0"/>
              <a:t>50	But he said to the woman, “Your faith has saved you; go in peace.”</a:t>
            </a:r>
            <a:endParaRPr lang="en-US" sz="2800" baseline="30000" dirty="0"/>
          </a:p>
        </p:txBody>
      </p:sp>
    </p:spTree>
    <p:extLst>
      <p:ext uri="{BB962C8B-B14F-4D97-AF65-F5344CB8AC3E}">
        <p14:creationId xmlns:p14="http://schemas.microsoft.com/office/powerpoint/2010/main" val="1933644108"/>
      </p:ext>
    </p:extLst>
  </p:cSld>
  <p:clrMapOvr>
    <a:masterClrMapping/>
  </p:clrMapOvr>
  <p:transition xmlns:p14="http://schemas.microsoft.com/office/powerpoint/2010/mai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6"/>
          <p:cNvSpPr txBox="1"/>
          <p:nvPr/>
        </p:nvSpPr>
        <p:spPr>
          <a:xfrm>
            <a:off x="4140975" y="3587128"/>
            <a:ext cx="1380162"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lt1"/>
                </a:solidFill>
                <a:latin typeface="Quattrocento Sans"/>
                <a:ea typeface="Quattrocento Sans"/>
                <a:cs typeface="Quattrocento Sans"/>
                <a:sym typeface="Quattrocento Sans"/>
              </a:rPr>
              <a:t>Your title here</a:t>
            </a:r>
            <a:endParaRPr/>
          </a:p>
        </p:txBody>
      </p:sp>
      <p:sp>
        <p:nvSpPr>
          <p:cNvPr id="77" name="Google Shape;77;p6"/>
          <p:cNvSpPr txBox="1"/>
          <p:nvPr/>
        </p:nvSpPr>
        <p:spPr>
          <a:xfrm>
            <a:off x="816437" y="930900"/>
            <a:ext cx="10613282" cy="483205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600" b="1" baseline="30000" dirty="0">
                <a:solidFill>
                  <a:schemeClr val="dk2"/>
                </a:solidFill>
                <a:latin typeface="Quattrocento Sans"/>
                <a:ea typeface="Quattrocento Sans"/>
                <a:cs typeface="Quattrocento Sans"/>
                <a:sym typeface="Quattrocento Sans"/>
              </a:rPr>
              <a:t>Key Terms</a:t>
            </a:r>
          </a:p>
          <a:p>
            <a:pPr marL="571500" indent="-571500">
              <a:buFont typeface="Arial"/>
              <a:buChar char="•"/>
            </a:pPr>
            <a:r>
              <a:rPr lang="en-US" sz="4400" b="1" baseline="30000" dirty="0"/>
              <a:t>Screenwriters </a:t>
            </a:r>
            <a:r>
              <a:rPr lang="en-US" sz="4400" baseline="30000" dirty="0"/>
              <a:t>– People who write stories and speeches for plays and movies.</a:t>
            </a:r>
          </a:p>
          <a:p>
            <a:pPr marL="571500" indent="-571500">
              <a:buFont typeface="Arial"/>
              <a:buChar char="•"/>
            </a:pPr>
            <a:r>
              <a:rPr lang="en-US" sz="4400" b="1" baseline="30000" dirty="0"/>
              <a:t>Intriguing </a:t>
            </a:r>
            <a:r>
              <a:rPr lang="en-US" sz="4400" baseline="30000" dirty="0"/>
              <a:t>– Exciting (especially to our curiosity).</a:t>
            </a:r>
          </a:p>
          <a:p>
            <a:pPr marL="571500" indent="-571500">
              <a:buFont typeface="Arial"/>
              <a:buChar char="•"/>
            </a:pPr>
            <a:r>
              <a:rPr lang="en-US" sz="4400" b="1" baseline="30000" dirty="0"/>
              <a:t>Conjecture</a:t>
            </a:r>
            <a:r>
              <a:rPr lang="en-US" sz="4400" baseline="30000" dirty="0"/>
              <a:t> – Not a fact, but an estimate or opinion.</a:t>
            </a:r>
          </a:p>
          <a:p>
            <a:pPr marL="571500" indent="-571500">
              <a:buFont typeface="Arial"/>
              <a:buChar char="•"/>
            </a:pPr>
            <a:r>
              <a:rPr lang="en-US" sz="4400" b="1" baseline="30000" dirty="0"/>
              <a:t>Contrition</a:t>
            </a:r>
            <a:r>
              <a:rPr lang="en-US" sz="4400" baseline="30000" dirty="0"/>
              <a:t> – Deep sorrow, especially for sin.</a:t>
            </a:r>
          </a:p>
          <a:p>
            <a:pPr marL="571500" indent="-571500">
              <a:buFont typeface="Arial"/>
              <a:buChar char="•"/>
            </a:pPr>
            <a:r>
              <a:rPr lang="en-US" sz="4400" b="1" baseline="30000" dirty="0"/>
              <a:t>Hospitality</a:t>
            </a:r>
            <a:r>
              <a:rPr lang="en-US" sz="4400" baseline="30000" dirty="0"/>
              <a:t> – Being kind and generous to guests or people we host.</a:t>
            </a:r>
          </a:p>
          <a:p>
            <a:pPr marL="571500" indent="-571500">
              <a:buFont typeface="Arial"/>
              <a:buChar char="•"/>
            </a:pPr>
            <a:r>
              <a:rPr lang="en-US" sz="4400" b="1" baseline="30000" dirty="0"/>
              <a:t>Peripheral </a:t>
            </a:r>
            <a:r>
              <a:rPr lang="en-US" sz="4400" baseline="30000" dirty="0"/>
              <a:t>– Not the main or most important; extra or side-show.</a:t>
            </a:r>
          </a:p>
        </p:txBody>
      </p:sp>
    </p:spTree>
  </p:cSld>
  <p:clrMapOvr>
    <a:masterClrMapping/>
  </p:clrMapOvr>
  <p:transition xmlns:p14="http://schemas.microsoft.com/office/powerpoint/2010/mai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7" descr="LFS PP Slide Introduction.jpg"/>
          <p:cNvPicPr preferRelativeResize="0"/>
          <p:nvPr/>
        </p:nvPicPr>
        <p:blipFill rotWithShape="1">
          <a:blip r:embed="rId3">
            <a:alphaModFix/>
          </a:blip>
          <a:srcRect/>
          <a:stretch/>
        </p:blipFill>
        <p:spPr>
          <a:xfrm>
            <a:off x="5267" y="10750"/>
            <a:ext cx="12194072" cy="6895629"/>
          </a:xfrm>
          <a:prstGeom prst="rect">
            <a:avLst/>
          </a:prstGeom>
          <a:noFill/>
          <a:ln>
            <a:noFill/>
          </a:ln>
        </p:spPr>
      </p:pic>
    </p:spTree>
  </p:cSld>
  <p:clrMapOvr>
    <a:masterClrMapping/>
  </p:clrMapOvr>
  <p:transition xmlns:p14="http://schemas.microsoft.com/office/powerpoint/2010/mai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8"/>
          <p:cNvSpPr txBox="1"/>
          <p:nvPr/>
        </p:nvSpPr>
        <p:spPr>
          <a:xfrm>
            <a:off x="858762" y="1153052"/>
            <a:ext cx="10559100" cy="3252131"/>
          </a:xfrm>
          <a:prstGeom prst="rect">
            <a:avLst/>
          </a:prstGeom>
          <a:noFill/>
          <a:ln>
            <a:noFill/>
          </a:ln>
        </p:spPr>
        <p:txBody>
          <a:bodyPr spcFirstLastPara="1" wrap="square" lIns="91425" tIns="45700" rIns="91425" bIns="45700" anchor="t" anchorCtr="0">
            <a:spAutoFit/>
          </a:bodyPr>
          <a:lstStyle/>
          <a:p>
            <a:pPr algn="just"/>
            <a:r>
              <a:rPr lang="en-US" sz="4400" baseline="30000" dirty="0"/>
              <a:t>f ever a screenwriter wants a Bible story to make into a gripping, inspiring movie, the story in the text is it. We say that being fully aware that the scriptwriters placed some of the text scenes in plays and movies before. However, those attempts did not capture the intriguing interplays of gender, hypocrisy, religious contradictions, charitable giving, and the flow of divine grace from the text.</a:t>
            </a:r>
          </a:p>
        </p:txBody>
      </p:sp>
    </p:spTree>
  </p:cSld>
  <p:clrMapOvr>
    <a:masterClrMapping/>
  </p:clrMapOvr>
  <p:transition xmlns:p14="http://schemas.microsoft.com/office/powerpoint/2010/mai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10" descr="LFS PP Slide Telling The Story.jpg"/>
          <p:cNvPicPr preferRelativeResize="0"/>
          <p:nvPr/>
        </p:nvPicPr>
        <p:blipFill rotWithShape="1">
          <a:blip r:embed="rId3">
            <a:alphaModFix/>
          </a:blip>
          <a:srcRect/>
          <a:stretch/>
        </p:blipFill>
        <p:spPr>
          <a:xfrm>
            <a:off x="-13454" y="-5331"/>
            <a:ext cx="12205454" cy="6902065"/>
          </a:xfrm>
          <a:prstGeom prst="rect">
            <a:avLst/>
          </a:prstGeom>
          <a:noFill/>
          <a:ln>
            <a:noFill/>
          </a:ln>
        </p:spPr>
      </p:pic>
    </p:spTree>
  </p:cSld>
  <p:clrMapOvr>
    <a:masterClrMapping/>
  </p:clrMapOvr>
  <p:transition xmlns:p14="http://schemas.microsoft.com/office/powerpoint/2010/mai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1"/>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03" name="Google Shape;103;p11"/>
          <p:cNvSpPr txBox="1"/>
          <p:nvPr/>
        </p:nvSpPr>
        <p:spPr>
          <a:xfrm>
            <a:off x="677333" y="858762"/>
            <a:ext cx="10825200" cy="1897915"/>
          </a:xfrm>
          <a:prstGeom prst="rect">
            <a:avLst/>
          </a:prstGeom>
          <a:noFill/>
          <a:ln>
            <a:noFill/>
          </a:ln>
        </p:spPr>
        <p:txBody>
          <a:bodyPr spcFirstLastPara="1" wrap="square" lIns="91425" tIns="45700" rIns="91425" bIns="45700" anchor="t" anchorCtr="0">
            <a:spAutoFit/>
          </a:bodyPr>
          <a:lstStyle/>
          <a:p>
            <a:pPr algn="just"/>
            <a:r>
              <a:rPr lang="en-US" sz="4400" baseline="30000" dirty="0"/>
              <a:t>Our reading of verses 47-48 says the woman was walking with a heavy burden of her sins. This would mean she was in a great place because it is the heaviness of sin that leads us to repentance, the first step to reconciling with God.</a:t>
            </a:r>
          </a:p>
        </p:txBody>
      </p:sp>
    </p:spTree>
  </p:cSld>
  <p:clrMapOvr>
    <a:masterClrMapping/>
  </p:clrMapOvr>
  <p:transition xmlns:p14="http://schemas.microsoft.com/office/powerpoint/2010/main" spd="slow">
    <p:fade/>
  </p:transition>
</p:sld>
</file>

<file path=ppt/theme/theme1.xml><?xml version="1.0" encoding="utf-8"?>
<a:theme xmlns:a="http://schemas.openxmlformats.org/drawingml/2006/main" name="Office Theme">
  <a:themeElements>
    <a:clrScheme name="Custom 2">
      <a:dk1>
        <a:srgbClr val="FFFFFF"/>
      </a:dk1>
      <a:lt1>
        <a:srgbClr val="FFFFFF"/>
      </a:lt1>
      <a:dk2>
        <a:srgbClr val="222328"/>
      </a:dk2>
      <a:lt2>
        <a:srgbClr val="D1EAF7"/>
      </a:lt2>
      <a:accent1>
        <a:srgbClr val="E03440"/>
      </a:accent1>
      <a:accent2>
        <a:srgbClr val="00C077"/>
      </a:accent2>
      <a:accent3>
        <a:srgbClr val="08DA76"/>
      </a:accent3>
      <a:accent4>
        <a:srgbClr val="11B797"/>
      </a:accent4>
      <a:accent5>
        <a:srgbClr val="1A7C77"/>
      </a:accent5>
      <a:accent6>
        <a:srgbClr val="09996C"/>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71718</TotalTime>
  <Words>505</Words>
  <Application>Microsoft Macintosh PowerPoint</Application>
  <PresentationFormat>Custom</PresentationFormat>
  <Paragraphs>41</Paragraphs>
  <Slides>22</Slides>
  <Notes>18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Open Sans</vt:lpstr>
      <vt:lpstr>Quattrocento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rrgraph3</dc:creator>
  <cp:lastModifiedBy>iMac 4</cp:lastModifiedBy>
  <cp:revision>82</cp:revision>
  <dcterms:created xsi:type="dcterms:W3CDTF">2018-05-04T03:01:22Z</dcterms:created>
  <dcterms:modified xsi:type="dcterms:W3CDTF">2024-02-26T17:11:51Z</dcterms:modified>
</cp:coreProperties>
</file>