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0"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94676"/>
  </p:normalViewPr>
  <p:slideViewPr>
    <p:cSldViewPr snapToGrid="0">
      <p:cViewPr varScale="1">
        <p:scale>
          <a:sx n="79" d="100"/>
          <a:sy n="79" d="100"/>
        </p:scale>
        <p:origin x="-104" y="-25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4896"/>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  </a:t>
            </a:r>
            <a:r>
              <a:rPr lang="en-US" sz="2800" b="1" baseline="30000" dirty="0" smtClean="0">
                <a:solidFill>
                  <a:schemeClr val="dk1"/>
                </a:solidFill>
              </a:rPr>
              <a:t>APRIL </a:t>
            </a:r>
            <a:r>
              <a:rPr lang="en-US" sz="2800" b="1" baseline="30000" dirty="0">
                <a:solidFill>
                  <a:schemeClr val="dk1"/>
                </a:solidFill>
              </a:rPr>
              <a:t>7</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In the text, the friends were close in the normal terms we use for friendship. But please do not let that fact block your view of how some “good Samaritans” help friends using the wider global definition of Luke 10:29-37. On February 3, 2019, as part of a Black History Month feature, NBC Los Angeles told the story of Richard Reed. The story is heart-gripping. Reed, a former homeless man himself, established a charity to help homeless people get off the street and back on their feet.</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Maybe, like us, you noticed some people appear eager to help needy people. They are ready to go into action at the start of any charity event. And you can call on them any day of the week to give a helping hand. On the flip side of the coin, we find people who use twisted reasoning and excuses to avoid helping people in need. Persons in this group are always “too busy” doing nothing or have nothing to give.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pPr algn="just"/>
            <a:r>
              <a:rPr lang="en-US" sz="4400" baseline="30000" dirty="0"/>
              <a:t>Above, we urged you to consider how much of the “helper’s” characteristics you see in yourself. Please be kind in doing the assessment. Know that these features grow in a believer’s life with time. No brother or sister goes to sleep one night without them and awakens the next morning searching for homeless people to rescue.</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543698"/>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1.	What type of obligations do Christians have to help others?</a:t>
            </a:r>
          </a:p>
        </p:txBody>
      </p:sp>
    </p:spTree>
    <p:extLst>
      <p:ext uri="{BB962C8B-B14F-4D97-AF65-F5344CB8AC3E}">
        <p14:creationId xmlns:p14="http://schemas.microsoft.com/office/powerpoint/2010/main" val="1772016108"/>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2.	Would it have improved our understanding of the text if the reason for the man’s paralysis was given?</a:t>
            </a:r>
          </a:p>
        </p:txBody>
      </p:sp>
    </p:spTree>
    <p:extLst>
      <p:ext uri="{BB962C8B-B14F-4D97-AF65-F5344CB8AC3E}">
        <p14:creationId xmlns:p14="http://schemas.microsoft.com/office/powerpoint/2010/main" val="385013361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3.	Why is the Richard Reed story (</a:t>
            </a:r>
            <a:r>
              <a:rPr lang="en-US" sz="4400" b="1" baseline="30000" dirty="0" err="1"/>
              <a:t>Sankofa</a:t>
            </a:r>
            <a:r>
              <a:rPr lang="en-US" sz="4400" baseline="30000" dirty="0"/>
              <a:t>) not seen more often?</a:t>
            </a:r>
          </a:p>
        </p:txBody>
      </p:sp>
    </p:spTree>
    <p:extLst>
      <p:ext uri="{BB962C8B-B14F-4D97-AF65-F5344CB8AC3E}">
        <p14:creationId xmlns:p14="http://schemas.microsoft.com/office/powerpoint/2010/main" val="218110621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51255" y="749281"/>
            <a:ext cx="10825200" cy="5552249"/>
          </a:xfrm>
          <a:prstGeom prst="rect">
            <a:avLst/>
          </a:prstGeom>
          <a:noFill/>
          <a:ln>
            <a:noFill/>
          </a:ln>
        </p:spPr>
        <p:txBody>
          <a:bodyPr spcFirstLastPara="1" wrap="square" lIns="91425" tIns="45700" rIns="91425" bIns="45700" anchor="t" anchorCtr="0">
            <a:spAutoFit/>
          </a:bodyPr>
          <a:lstStyle/>
          <a:p>
            <a:pPr algn="ctr">
              <a:lnSpc>
                <a:spcPct val="70000"/>
              </a:lnSpc>
            </a:pPr>
            <a:r>
              <a:rPr lang="en-US" sz="6400" b="1" dirty="0"/>
              <a:t>Faith </a:t>
            </a:r>
            <a:r>
              <a:rPr lang="en-US" sz="6400" b="1" dirty="0" smtClean="0"/>
              <a:t>of Four Friends</a:t>
            </a:r>
            <a:endParaRPr lang="en-US" sz="6400" b="1" dirty="0"/>
          </a:p>
          <a:p>
            <a:pPr>
              <a:lnSpc>
                <a:spcPct val="70000"/>
              </a:lnSpc>
            </a:pPr>
            <a:endParaRPr lang="en-US" sz="2400" b="1" baseline="30000" dirty="0">
              <a:solidFill>
                <a:schemeClr val="dk2"/>
              </a:solidFill>
              <a:latin typeface="+mj-lt"/>
              <a:ea typeface="Quattrocento Sans"/>
              <a:cs typeface="Quattrocento Sans"/>
              <a:sym typeface="Quattrocento Sans"/>
            </a:endParaRPr>
          </a:p>
          <a:p>
            <a:pPr>
              <a:lnSpc>
                <a:spcPct val="70000"/>
              </a:lnSpc>
            </a:pPr>
            <a:r>
              <a:rPr lang="en-US" sz="4400" b="1" dirty="0">
                <a:solidFill>
                  <a:schemeClr val="dk2"/>
                </a:solidFill>
                <a:latin typeface="+mj-lt"/>
                <a:ea typeface="Quattrocento Sans"/>
                <a:cs typeface="Quattrocento Sans"/>
                <a:sym typeface="Quattrocento Sans"/>
              </a:rPr>
              <a:t>Focus Scripture: </a:t>
            </a:r>
            <a:r>
              <a:rPr lang="en-US" sz="4400" dirty="0"/>
              <a:t> </a:t>
            </a:r>
            <a:r>
              <a:rPr lang="hr-HR" sz="4400" dirty="0"/>
              <a:t>Luke 5:17-26</a:t>
            </a:r>
          </a:p>
          <a:p>
            <a:endParaRPr lang="fi-FI" sz="1600" dirty="0">
              <a:latin typeface="+mj-lt"/>
            </a:endParaRPr>
          </a:p>
          <a:p>
            <a:pPr algn="ctr"/>
            <a:r>
              <a:rPr lang="fi-FI" sz="3600" b="1" dirty="0">
                <a:latin typeface="+mj-lt"/>
              </a:rPr>
              <a:t>Key </a:t>
            </a:r>
            <a:r>
              <a:rPr lang="fi-FI" sz="3600" b="1" dirty="0" err="1">
                <a:latin typeface="+mj-lt"/>
              </a:rPr>
              <a:t>Verse</a:t>
            </a:r>
            <a:r>
              <a:rPr lang="fi-FI" sz="3600" b="1" dirty="0">
                <a:latin typeface="+mj-lt"/>
              </a:rPr>
              <a:t>:</a:t>
            </a:r>
            <a:r>
              <a:rPr lang="en-US" sz="3600" i="1" dirty="0"/>
              <a:t> </a:t>
            </a:r>
            <a:r>
              <a:rPr lang="en-US" sz="3600" dirty="0"/>
              <a:t>Some men came carrying a paralyzed man on a stretcher. They were trying to bring him in and lay him before Jesus, but, finding no way to bring him in because of the crowd, they went up on the roof and let him down on the stretcher through the tiles into the middle of the crowd in front of Jesus. Luke 5:18-19 </a:t>
            </a:r>
            <a:r>
              <a:rPr lang="en-US" sz="3600" dirty="0" smtClean="0"/>
              <a:t> </a:t>
            </a:r>
            <a:r>
              <a:rPr lang="en-US" sz="3600" i="1" dirty="0" smtClean="0"/>
              <a:t>(NRSV UE)</a:t>
            </a:r>
            <a:endParaRPr lang="en-US" sz="36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252131"/>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a:t>
            </a:r>
            <a:r>
              <a:rPr lang="en-US" sz="4400" b="1" baseline="30000" dirty="0" smtClean="0"/>
              <a:t>Hymn</a:t>
            </a:r>
            <a:r>
              <a:rPr lang="en-US" sz="4400" b="1" baseline="30000" dirty="0"/>
              <a:t>: </a:t>
            </a:r>
            <a:r>
              <a:rPr lang="en-US" sz="4400" baseline="30000" dirty="0"/>
              <a:t>“What a Friend We Have in Jesus,” </a:t>
            </a:r>
            <a:r>
              <a:rPr lang="en-US" sz="4400" i="1" baseline="30000" dirty="0"/>
              <a:t>AMEC Hymnal</a:t>
            </a:r>
            <a:r>
              <a:rPr lang="en-US" sz="4400" baseline="30000" dirty="0"/>
              <a:t> #</a:t>
            </a:r>
            <a:r>
              <a:rPr lang="en-US" sz="4400" baseline="30000" dirty="0" smtClean="0"/>
              <a:t>323</a:t>
            </a:r>
          </a:p>
          <a:p>
            <a:endParaRPr lang="en-US" sz="4400" baseline="30000" dirty="0"/>
          </a:p>
          <a:p>
            <a:pPr algn="just"/>
            <a:r>
              <a:rPr lang="en-US" sz="4400" b="1" baseline="30000" dirty="0"/>
              <a:t>Closing Prayer: </a:t>
            </a:r>
            <a:r>
              <a:rPr lang="en-US" sz="4400" baseline="30000" dirty="0"/>
              <a:t>Gracious God, I know I have not always risen to the opportunity to help others. I side-stepped people I could have helped. Please, Lord, help me to do better as I continue my walk of faith. This I ask in Jesus’ name. Amen.</a:t>
            </a:r>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632983"/>
            <a:ext cx="10220400" cy="4688421"/>
          </a:xfrm>
          <a:prstGeom prst="rect">
            <a:avLst/>
          </a:prstGeom>
          <a:noFill/>
          <a:ln>
            <a:noFill/>
          </a:ln>
        </p:spPr>
        <p:txBody>
          <a:bodyPr spcFirstLastPara="1" wrap="square" lIns="91425" tIns="45700" rIns="91425" bIns="45700" anchor="t" anchorCtr="0">
            <a:spAutoFit/>
          </a:bodyPr>
          <a:lstStyle/>
          <a:p>
            <a:pPr marL="450850" indent="-450850" algn="just"/>
            <a:r>
              <a:rPr lang="en-US" sz="2800" baseline="30000" dirty="0" smtClean="0"/>
              <a:t>17	One </a:t>
            </a:r>
            <a:r>
              <a:rPr lang="en-US" sz="2800" baseline="30000" dirty="0"/>
              <a:t>day while he was teaching, Pharisees and teachers of the law who had come from every village of Galilee and Judea and from Jerusalem were sitting nearby, and the power of the Lord was with him to heal.</a:t>
            </a:r>
          </a:p>
          <a:p>
            <a:pPr marL="450850" indent="-450850" algn="just"/>
            <a:r>
              <a:rPr lang="en-US" sz="2800" baseline="30000" dirty="0" smtClean="0"/>
              <a:t>18	Just </a:t>
            </a:r>
            <a:r>
              <a:rPr lang="en-US" sz="2800" baseline="30000" dirty="0"/>
              <a:t>then some men came carrying a paralyzed man on a stretcher. They were trying to bring him in and lay him before Jesus,</a:t>
            </a:r>
          </a:p>
          <a:p>
            <a:pPr marL="450850" indent="-450850" algn="just"/>
            <a:r>
              <a:rPr lang="en-US" sz="2800" baseline="30000" dirty="0" smtClean="0"/>
              <a:t>19	but</a:t>
            </a:r>
            <a:r>
              <a:rPr lang="en-US" sz="2800" baseline="30000" dirty="0"/>
              <a:t>, finding no way to bring him in because of the crowd, they went up on the roof and let him down on the stretcher through the tiles into the middle of the crowd in front of Jesus.</a:t>
            </a:r>
          </a:p>
          <a:p>
            <a:pPr marL="450850" indent="-450850" algn="just"/>
            <a:r>
              <a:rPr lang="en-US" sz="2800" baseline="30000" dirty="0" smtClean="0"/>
              <a:t>20	When </a:t>
            </a:r>
            <a:r>
              <a:rPr lang="en-US" sz="2800" baseline="30000" dirty="0"/>
              <a:t>he saw their faith, he said, “Friend, your sins are forgiven you.”</a:t>
            </a:r>
          </a:p>
          <a:p>
            <a:pPr marL="450850" indent="-450850" algn="just"/>
            <a:r>
              <a:rPr lang="en-US" sz="2800" baseline="30000" dirty="0" smtClean="0"/>
              <a:t>21	Then </a:t>
            </a:r>
            <a:r>
              <a:rPr lang="en-US" sz="2800" baseline="30000" dirty="0"/>
              <a:t>the scribes and the Pharisees began to question, “Who is this who is speaking blasphemies? Who can forgive sins but God alone?”</a:t>
            </a:r>
          </a:p>
          <a:p>
            <a:pPr marL="450850" indent="-450850" algn="just"/>
            <a:r>
              <a:rPr lang="en-US" sz="2800" baseline="30000" dirty="0" smtClean="0"/>
              <a:t>22	When </a:t>
            </a:r>
            <a:r>
              <a:rPr lang="en-US" sz="2800" baseline="30000" dirty="0"/>
              <a:t>Jesus perceived their questionings, he answered them, “Why do you raise such questions in your hearts?</a:t>
            </a:r>
          </a:p>
          <a:p>
            <a:pPr marL="450850" indent="-450850" algn="just"/>
            <a:r>
              <a:rPr lang="en-US" sz="2800" baseline="30000" dirty="0" smtClean="0"/>
              <a:t>23	Which </a:t>
            </a:r>
            <a:r>
              <a:rPr lang="en-US" sz="2800" baseline="30000" dirty="0"/>
              <a:t>is easier: to say, ‘Your sins are forgiven you,’ or to say, ‘Stand up and walk’?</a:t>
            </a:r>
          </a:p>
          <a:p>
            <a:pPr marL="450850" indent="-450850" algn="just"/>
            <a:r>
              <a:rPr lang="en-US" sz="2800" baseline="30000" dirty="0" smtClean="0"/>
              <a:t>24	But </a:t>
            </a:r>
            <a:r>
              <a:rPr lang="en-US" sz="2800" baseline="30000" dirty="0"/>
              <a:t>so that you may know that the Son of Man has authority on earth to forgive sins”—he said to the one who was paralyzed—“I say to you, stand up and take your stretcher and go to your home.</a:t>
            </a:r>
            <a:r>
              <a:rPr lang="en-US" sz="2800" baseline="30000" dirty="0" smtClean="0"/>
              <a:t>”</a:t>
            </a:r>
            <a:endParaRPr lang="en-US" sz="2800" baseline="30000" dirty="0"/>
          </a:p>
        </p:txBody>
      </p:sp>
      <p:sp>
        <p:nvSpPr>
          <p:cNvPr id="61" name="Google Shape;61;p3"/>
          <p:cNvSpPr txBox="1"/>
          <p:nvPr/>
        </p:nvSpPr>
        <p:spPr>
          <a:xfrm>
            <a:off x="654906" y="841117"/>
            <a:ext cx="10873479" cy="584735"/>
          </a:xfrm>
          <a:prstGeom prst="rect">
            <a:avLst/>
          </a:prstGeom>
          <a:noFill/>
          <a:ln>
            <a:noFill/>
          </a:ln>
        </p:spPr>
        <p:txBody>
          <a:bodyPr spcFirstLastPara="1" wrap="square" lIns="91425" tIns="45700" rIns="91425" bIns="45700" anchor="t" anchorCtr="0">
            <a:spAutoFit/>
          </a:bodyPr>
          <a:lstStyle/>
          <a:p>
            <a:pPr algn="ctr"/>
            <a:r>
              <a:rPr lang="fi-FI" sz="3200" b="1" dirty="0" err="1" smtClean="0"/>
              <a:t>Luke</a:t>
            </a:r>
            <a:r>
              <a:rPr lang="fi-FI" sz="3200" b="1" dirty="0"/>
              <a:t> </a:t>
            </a:r>
            <a:r>
              <a:rPr lang="fi-FI" sz="3200" b="1" dirty="0" smtClean="0"/>
              <a:t>5</a:t>
            </a:r>
            <a:r>
              <a:rPr lang="fi-FI" sz="3200" b="1" dirty="0"/>
              <a:t>:17-</a:t>
            </a:r>
            <a:r>
              <a:rPr lang="fi-FI" sz="3200" b="1" dirty="0" smtClean="0"/>
              <a:t>26 </a:t>
            </a:r>
            <a:r>
              <a:rPr lang="en-US" sz="3000" b="1" dirty="0" smtClean="0"/>
              <a:t>(NRSV UE)</a:t>
            </a:r>
            <a:endParaRPr lang="en-US" sz="30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167194D-3090-284B-A658-E9B78D61D0E5}"/>
              </a:ext>
            </a:extLst>
          </p:cNvPr>
          <p:cNvSpPr/>
          <p:nvPr/>
        </p:nvSpPr>
        <p:spPr>
          <a:xfrm>
            <a:off x="753762" y="716693"/>
            <a:ext cx="10651524" cy="1241365"/>
          </a:xfrm>
          <a:prstGeom prst="rect">
            <a:avLst/>
          </a:prstGeom>
        </p:spPr>
        <p:txBody>
          <a:bodyPr wrap="square">
            <a:spAutoFit/>
          </a:bodyPr>
          <a:lstStyle/>
          <a:p>
            <a:pPr marL="450850" indent="-450850" algn="just"/>
            <a:r>
              <a:rPr lang="en-US" sz="2800" baseline="30000" dirty="0"/>
              <a:t>25	Immediately he stood up before them, took what he had been lying on, and went to his home, glorifying God.</a:t>
            </a:r>
          </a:p>
          <a:p>
            <a:pPr marL="450850" indent="-450850" algn="just"/>
            <a:r>
              <a:rPr lang="en-US" sz="2800" baseline="30000" dirty="0"/>
              <a:t>26	Amazement seized all of them, and they glorified God and were filled with fear, saying, “We have seen incredible things today.”</a:t>
            </a:r>
            <a:endParaRPr lang="en-US" sz="2800" baseline="30000" dirty="0"/>
          </a:p>
        </p:txBody>
      </p:sp>
    </p:spTree>
    <p:extLst>
      <p:ext uri="{BB962C8B-B14F-4D97-AF65-F5344CB8AC3E}">
        <p14:creationId xmlns:p14="http://schemas.microsoft.com/office/powerpoint/2010/main" val="1933644108"/>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Corporate Faith </a:t>
            </a:r>
            <a:r>
              <a:rPr lang="en-US" sz="4400" baseline="30000" dirty="0"/>
              <a:t>– The faith expression of a group</a:t>
            </a:r>
            <a:r>
              <a:rPr lang="en-US" sz="4400" b="1" baseline="30000" dirty="0"/>
              <a:t>.</a:t>
            </a:r>
          </a:p>
          <a:p>
            <a:pPr marL="571500" indent="-571500">
              <a:buFont typeface="Arial"/>
              <a:buChar char="•"/>
            </a:pPr>
            <a:r>
              <a:rPr lang="en-US" sz="4400" b="1" baseline="30000" dirty="0"/>
              <a:t>Benign </a:t>
            </a:r>
            <a:r>
              <a:rPr lang="en-US" sz="4400" baseline="30000" dirty="0"/>
              <a:t>– Not growing or spreading.</a:t>
            </a:r>
          </a:p>
          <a:p>
            <a:pPr marL="571500" indent="-571500">
              <a:buFont typeface="Arial"/>
              <a:buChar char="•"/>
            </a:pPr>
            <a:r>
              <a:rPr lang="en-US" sz="4400" b="1" baseline="30000" dirty="0"/>
              <a:t>Instinctively </a:t>
            </a:r>
            <a:r>
              <a:rPr lang="en-US" sz="4400" baseline="30000" dirty="0"/>
              <a:t>– Occurring as a matter of instinct or impulse.</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r>
              <a:rPr lang="en-US" sz="4400" baseline="30000" dirty="0"/>
              <a:t>In Matthew 22:36, Jesus taught that all the commandments and religious rules come down to two essentials: loving God and loving others. In Philippians 2:3-5, Apostle Paul gave more insight on how the second great commandment applies. Believers should have no doubt that their treatment of people in need opens or closes access to God. This is clear with any casual reading of Matthew 25:37-40.</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Come to the text knowing the writer Luke was a physician, and, therefore, had a special interest in the healing miracles of Jesus. So, see the story of the man with paralysis and his friends as part of a series Luke presents to demonstrate Jesus fulfilling Isaiah 61:1-2 (Luke 4:16-21) in both the physical and spiritual realms. In Luke’s writings, Jesus is the total healer who heals damaged and broken bodies and spirits.</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70688</TotalTime>
  <Words>581</Words>
  <Application>Microsoft Macintosh PowerPoint</Application>
  <PresentationFormat>Custom</PresentationFormat>
  <Paragraphs>35</Paragraphs>
  <Slides>22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78</cp:revision>
  <dcterms:created xsi:type="dcterms:W3CDTF">2018-05-04T03:01:22Z</dcterms:created>
  <dcterms:modified xsi:type="dcterms:W3CDTF">2024-02-26T16:51:52Z</dcterms:modified>
</cp:coreProperties>
</file>