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78" d="100"/>
          <a:sy n="78" d="100"/>
        </p:scale>
        <p:origin x="-112" y="-25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4"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5:  </a:t>
            </a:r>
            <a:r>
              <a:rPr lang="en-US" sz="2800" b="1" baseline="30000" dirty="0" smtClean="0">
                <a:solidFill>
                  <a:schemeClr val="dk1"/>
                </a:solidFill>
              </a:rPr>
              <a:t>MARCH </a:t>
            </a:r>
            <a:r>
              <a:rPr lang="en-US" sz="2800" b="1" baseline="30000" dirty="0">
                <a:solidFill>
                  <a:schemeClr val="dk1"/>
                </a:solidFill>
              </a:rPr>
              <a:t>31</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It is customary in these discussions to see faith in narrow religious terms rooted in service to God. We will step out of that mindset and look at faith in a wider context involving service to the community. Our case of focus is that of William </a:t>
            </a:r>
            <a:r>
              <a:rPr lang="en-US" sz="4400" baseline="30000" dirty="0" err="1"/>
              <a:t>Kamkwamba</a:t>
            </a:r>
            <a:r>
              <a:rPr lang="en-US" sz="4400" baseline="30000" dirty="0"/>
              <a:t>, at 14 years old, in the African country of Malawi.</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703577"/>
          </a:xfrm>
          <a:prstGeom prst="rect">
            <a:avLst/>
          </a:prstGeom>
          <a:noFill/>
        </p:spPr>
        <p:txBody>
          <a:bodyPr wrap="square" rtlCol="0">
            <a:spAutoFit/>
          </a:bodyPr>
          <a:lstStyle/>
          <a:p>
            <a:pPr algn="just"/>
            <a:r>
              <a:rPr lang="en-US" sz="4400" baseline="30000" dirty="0"/>
              <a:t>We have many ways to describe the importance of the resurrection narrative to Christianity. One is to say Jesus’ resurrection story is the power that keeps the Christian jet flying. Take away the resurrection story and Christianity crashes immediately into a mountain of intellectualism. Without the resurrection narrative, all the post-crucifixion texts in the Bible become fables, and as Apostle Paul put it, Christians of all people become most pitiful.</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703577"/>
          </a:xfrm>
          <a:prstGeom prst="rect">
            <a:avLst/>
          </a:prstGeom>
          <a:noFill/>
        </p:spPr>
        <p:txBody>
          <a:bodyPr wrap="square" rtlCol="0">
            <a:spAutoFit/>
          </a:bodyPr>
          <a:lstStyle/>
          <a:p>
            <a:pPr algn="just"/>
            <a:r>
              <a:rPr lang="en-US" sz="4400" baseline="30000" dirty="0"/>
              <a:t>The three women in Mark 16 saw the glorious work of God because they pushed themselves to do what they accepted was required of them. They acted even though they did not have all the answers. Can we follow that example? Is there something you are confident God has called you to do, but you do not have all the answers on how to move forward? If you do, keep moving as the women did, even when there are dark spots and unanswered questions.</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5613" indent="-455613"/>
            <a:r>
              <a:rPr lang="en-US" sz="4400" baseline="30000" dirty="0"/>
              <a:t>1. 	What is the most challenging thing to accept about the resurrection story?  </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55613" indent="-455613"/>
            <a:r>
              <a:rPr lang="en-US" sz="4400" baseline="30000" dirty="0"/>
              <a:t>2. 	Why did no one (the three women and disciples included) expect Jesus’ resurrection even though he predicted it at many places in the Gospel?</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5D0FB560-DE66-AE41-A61E-A38608553EEF}"/>
              </a:ext>
            </a:extLst>
          </p:cNvPr>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55613" indent="-455613" algn="just"/>
            <a:r>
              <a:rPr lang="en-US" sz="4400" baseline="30000" dirty="0"/>
              <a:t>3. 	How different would our Easter celebrations be if the merchants (retailers) did not use Easter week as a major sales opportunity?</a:t>
            </a:r>
          </a:p>
        </p:txBody>
      </p:sp>
    </p:spTree>
    <p:extLst>
      <p:ext uri="{BB962C8B-B14F-4D97-AF65-F5344CB8AC3E}">
        <p14:creationId xmlns:p14="http://schemas.microsoft.com/office/powerpoint/2010/main" val="3541965096"/>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893854"/>
            <a:ext cx="10825200" cy="5355272"/>
          </a:xfrm>
          <a:prstGeom prst="rect">
            <a:avLst/>
          </a:prstGeom>
          <a:noFill/>
          <a:ln>
            <a:noFill/>
          </a:ln>
        </p:spPr>
        <p:txBody>
          <a:bodyPr spcFirstLastPara="1" wrap="square" lIns="91425" tIns="45700" rIns="91425" bIns="45700" anchor="t" anchorCtr="0">
            <a:spAutoFit/>
          </a:bodyPr>
          <a:lstStyle/>
          <a:p>
            <a:pPr algn="ctr"/>
            <a:r>
              <a:rPr lang="en-US" sz="5400" b="1" dirty="0" smtClean="0"/>
              <a:t>The Resurrection: Key to</a:t>
            </a:r>
            <a:r>
              <a:rPr lang="en-US" sz="5400" b="1" dirty="0"/>
              <a:t> </a:t>
            </a:r>
            <a:r>
              <a:rPr lang="en-US" sz="5400" b="1" dirty="0" smtClean="0"/>
              <a:t>Faith</a:t>
            </a:r>
            <a:endParaRPr lang="en-US" sz="5400" b="1" dirty="0"/>
          </a:p>
          <a:p>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en-US" sz="4400" dirty="0"/>
              <a:t> </a:t>
            </a:r>
            <a:r>
              <a:rPr lang="mr-IN" sz="4400" dirty="0"/>
              <a:t>Mark 16:1-8</a:t>
            </a:r>
          </a:p>
          <a:p>
            <a:endParaRPr lang="fi-FI" sz="1600" dirty="0">
              <a:latin typeface="+mj-lt"/>
            </a:endParaRPr>
          </a:p>
          <a:p>
            <a:pPr algn="ctr"/>
            <a:r>
              <a:rPr lang="fi-FI" sz="4400" b="1" spc="-150" dirty="0">
                <a:latin typeface="+mj-lt"/>
              </a:rPr>
              <a:t>Key </a:t>
            </a:r>
            <a:r>
              <a:rPr lang="fi-FI" sz="4400" b="1" spc="-150" dirty="0" err="1">
                <a:latin typeface="+mj-lt"/>
              </a:rPr>
              <a:t>Verse</a:t>
            </a:r>
            <a:r>
              <a:rPr lang="fi-FI" sz="4400" b="1" spc="-150" dirty="0">
                <a:latin typeface="+mj-lt"/>
              </a:rPr>
              <a:t>:</a:t>
            </a:r>
            <a:r>
              <a:rPr lang="en-US" sz="4400" i="1" spc="-150" dirty="0"/>
              <a:t> </a:t>
            </a:r>
            <a:r>
              <a:rPr lang="en-US" sz="4400" dirty="0"/>
              <a:t>“Do not be alarmed; you are looking for Jesus of Nazareth, who was crucified. He has been raised; he is not here.” Mark 16:</a:t>
            </a:r>
            <a:r>
              <a:rPr lang="en-US" sz="4400" dirty="0" smtClean="0"/>
              <a:t>6 </a:t>
            </a:r>
            <a:r>
              <a:rPr lang="en-US" sz="4400" i="1" spc="-150" dirty="0" smtClean="0"/>
              <a:t>(NRSV UE)</a:t>
            </a:r>
            <a:endParaRPr lang="en-US" sz="4400" spc="-150" dirty="0"/>
          </a:p>
          <a:p>
            <a:pPr algn="ct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3703537"/>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a:t>
            </a:r>
            <a:r>
              <a:rPr lang="en-US" sz="4400" baseline="30000" dirty="0"/>
              <a:t> “He Arose,” </a:t>
            </a:r>
            <a:r>
              <a:rPr lang="en-US" sz="4400" i="1" baseline="30000" dirty="0"/>
              <a:t>AMEC Hymnal</a:t>
            </a:r>
            <a:r>
              <a:rPr lang="en-US" sz="4400" baseline="30000" dirty="0"/>
              <a:t> #</a:t>
            </a:r>
            <a:r>
              <a:rPr lang="en-US" sz="4400" baseline="30000" dirty="0" smtClean="0"/>
              <a:t>170</a:t>
            </a:r>
          </a:p>
          <a:p>
            <a:pPr algn="ctr"/>
            <a:endParaRPr lang="en-US" sz="4400" baseline="30000" dirty="0"/>
          </a:p>
          <a:p>
            <a:pPr algn="just"/>
            <a:r>
              <a:rPr lang="en-US" sz="4400" b="1" baseline="30000" dirty="0"/>
              <a:t>Closing Prayer: </a:t>
            </a:r>
            <a:r>
              <a:rPr lang="en-US" sz="4400" baseline="30000" dirty="0"/>
              <a:t>Loving creator, grant me the wisdom to understand the revealed mysteries of your almighty power, and the faith to accept those things which are beyond my maturity. You are my God, Jesus my Savior; and, I rejoice that I can celebrate the resurrection of my Lord. This is my prayer of thanksgiving, in Jesus’ name. Amen.</a:t>
            </a: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398370"/>
            <a:ext cx="10220400" cy="4401163"/>
          </a:xfrm>
          <a:prstGeom prst="rect">
            <a:avLst/>
          </a:prstGeom>
          <a:noFill/>
          <a:ln>
            <a:noFill/>
          </a:ln>
        </p:spPr>
        <p:txBody>
          <a:bodyPr spcFirstLastPara="1" wrap="square" lIns="91425" tIns="45700" rIns="91425" bIns="45700" anchor="t" anchorCtr="0">
            <a:spAutoFit/>
          </a:bodyPr>
          <a:lstStyle/>
          <a:p>
            <a:pPr marL="455613" indent="-455613"/>
            <a:r>
              <a:rPr lang="en-US" sz="2800" baseline="30000" dirty="0" smtClean="0"/>
              <a:t>1	When </a:t>
            </a:r>
            <a:r>
              <a:rPr lang="en-US" sz="2800" baseline="30000" dirty="0"/>
              <a:t>the Sabbath was over, Mary Magdalene and Mary the mother of James and Salome bought spices, so that they might go and anoint him.</a:t>
            </a:r>
          </a:p>
          <a:p>
            <a:pPr marL="455613" indent="-455613"/>
            <a:r>
              <a:rPr lang="en-US" sz="2800" baseline="30000" dirty="0" smtClean="0"/>
              <a:t>2	And </a:t>
            </a:r>
            <a:r>
              <a:rPr lang="en-US" sz="2800" baseline="30000" dirty="0"/>
              <a:t>very early on the first day of the week, when the sun had risen, they went to the tomb.</a:t>
            </a:r>
          </a:p>
          <a:p>
            <a:pPr marL="455613" indent="-455613"/>
            <a:r>
              <a:rPr lang="en-US" sz="2800" baseline="30000" dirty="0" smtClean="0"/>
              <a:t>3	They </a:t>
            </a:r>
            <a:r>
              <a:rPr lang="en-US" sz="2800" baseline="30000" dirty="0"/>
              <a:t>had been saying to one another, “Who will roll away the stone for us from the entrance to the tomb?”</a:t>
            </a:r>
          </a:p>
          <a:p>
            <a:pPr marL="455613" indent="-455613"/>
            <a:r>
              <a:rPr lang="en-US" sz="2800" baseline="30000" dirty="0" smtClean="0"/>
              <a:t>4	When </a:t>
            </a:r>
            <a:r>
              <a:rPr lang="en-US" sz="2800" baseline="30000" dirty="0"/>
              <a:t>they looked up, they saw that the stone, which was very large, had already been rolled back.</a:t>
            </a:r>
          </a:p>
          <a:p>
            <a:pPr marL="455613" indent="-455613"/>
            <a:r>
              <a:rPr lang="en-US" sz="2800" baseline="30000" dirty="0" smtClean="0"/>
              <a:t>5	As </a:t>
            </a:r>
            <a:r>
              <a:rPr lang="en-US" sz="2800" baseline="30000" dirty="0"/>
              <a:t>they entered the tomb, they saw a young man dressed in a white robe sitting on the right side, and they were alarmed.</a:t>
            </a:r>
          </a:p>
          <a:p>
            <a:pPr marL="455613" indent="-455613"/>
            <a:r>
              <a:rPr lang="en-US" sz="2800" baseline="30000" dirty="0" smtClean="0"/>
              <a:t>6	But </a:t>
            </a:r>
            <a:r>
              <a:rPr lang="en-US" sz="2800" baseline="30000" dirty="0"/>
              <a:t>he said to them, “Do not be alarmed; you are looking for Jesus of Nazareth, who was crucified. He has been raised; he is not here. Look, there is the place they laid him.</a:t>
            </a:r>
          </a:p>
          <a:p>
            <a:pPr marL="455613" indent="-455613"/>
            <a:r>
              <a:rPr lang="en-US" sz="2800" baseline="30000" dirty="0" smtClean="0"/>
              <a:t>7	But </a:t>
            </a:r>
            <a:r>
              <a:rPr lang="en-US" sz="2800" baseline="30000" dirty="0"/>
              <a:t>go, tell his disciples and Peter that he is going ahead of you to Galilee; there you will see him, just as he told you.”</a:t>
            </a:r>
          </a:p>
          <a:p>
            <a:pPr marL="455613" indent="-455613"/>
            <a:r>
              <a:rPr lang="en-US" sz="2800" baseline="30000" dirty="0" smtClean="0"/>
              <a:t>8</a:t>
            </a:r>
            <a:r>
              <a:rPr lang="en-US" sz="2800" baseline="30000" dirty="0"/>
              <a:t>	So they went out and fled from the tomb, for terror and amazement had seized them, and they said nothing to anyone, for they were afraid.</a:t>
            </a:r>
            <a:endParaRPr lang="en-US" sz="2800" baseline="30000" dirty="0"/>
          </a:p>
        </p:txBody>
      </p:sp>
      <p:sp>
        <p:nvSpPr>
          <p:cNvPr id="61" name="Google Shape;61;p3"/>
          <p:cNvSpPr txBox="1"/>
          <p:nvPr/>
        </p:nvSpPr>
        <p:spPr>
          <a:xfrm>
            <a:off x="654906" y="841117"/>
            <a:ext cx="10873479" cy="748883"/>
          </a:xfrm>
          <a:prstGeom prst="rect">
            <a:avLst/>
          </a:prstGeom>
          <a:noFill/>
          <a:ln>
            <a:noFill/>
          </a:ln>
        </p:spPr>
        <p:txBody>
          <a:bodyPr spcFirstLastPara="1" wrap="square" lIns="91425" tIns="45700" rIns="91425" bIns="45700" anchor="t" anchorCtr="0">
            <a:spAutoFit/>
          </a:bodyPr>
          <a:lstStyle/>
          <a:p>
            <a:pPr algn="ctr"/>
            <a:r>
              <a:rPr lang="en-US" sz="6400" b="1" baseline="30000" dirty="0"/>
              <a:t>Matthew </a:t>
            </a:r>
            <a:r>
              <a:rPr lang="en-US" sz="6400" b="1" baseline="30000" dirty="0" smtClean="0"/>
              <a:t>16:</a:t>
            </a:r>
            <a:r>
              <a:rPr lang="en-US" sz="6400" b="1" baseline="30000" dirty="0"/>
              <a:t>1</a:t>
            </a:r>
            <a:r>
              <a:rPr lang="en-US" sz="6400" b="1" baseline="30000" dirty="0" smtClean="0"/>
              <a:t>-8 </a:t>
            </a:r>
            <a:r>
              <a:rPr lang="en-US" sz="6400" b="1" baseline="30000" dirty="0"/>
              <a:t>(</a:t>
            </a:r>
            <a:r>
              <a:rPr lang="en-US" sz="6400" b="1" baseline="30000" dirty="0" smtClean="0"/>
              <a:t>NRSV UE)</a:t>
            </a:r>
            <a:endParaRPr lang="en-US" sz="6400" b="1" baseline="30000"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457200" indent="-457200">
              <a:buFont typeface="Arial"/>
              <a:buChar char="•"/>
            </a:pPr>
            <a:r>
              <a:rPr lang="en-US" sz="2800" b="1" dirty="0"/>
              <a:t>Reclusive </a:t>
            </a:r>
            <a:r>
              <a:rPr lang="en-US" sz="2800" dirty="0"/>
              <a:t>– Avoiding the company of other people; solitary, or lonely.</a:t>
            </a:r>
          </a:p>
          <a:p>
            <a:pPr marL="457200" indent="-457200">
              <a:buFont typeface="Arial"/>
              <a:buChar char="•"/>
            </a:pPr>
            <a:r>
              <a:rPr lang="en-US" sz="2800" b="1" dirty="0"/>
              <a:t>Meager </a:t>
            </a:r>
            <a:r>
              <a:rPr lang="en-US" sz="2800" dirty="0"/>
              <a:t>– Small and not enough for the purpose.</a:t>
            </a:r>
          </a:p>
          <a:p>
            <a:pPr marL="457200" indent="-457200">
              <a:buFont typeface="Arial"/>
              <a:buChar char="•"/>
            </a:pPr>
            <a:r>
              <a:rPr lang="en-US" sz="2800" b="1" dirty="0"/>
              <a:t>Supposition </a:t>
            </a:r>
            <a:r>
              <a:rPr lang="en-US" sz="2800" dirty="0"/>
              <a:t>– Something we suppose; a theory not proven.</a:t>
            </a:r>
          </a:p>
          <a:p>
            <a:pPr marL="457200" indent="-457200">
              <a:buFont typeface="Arial"/>
              <a:buChar char="•"/>
            </a:pPr>
            <a:r>
              <a:rPr lang="en-US" sz="2800" b="1" dirty="0"/>
              <a:t>Detractors </a:t>
            </a:r>
            <a:r>
              <a:rPr lang="en-US" sz="2800" dirty="0"/>
              <a:t>– People who deny or try to weaken your position.</a:t>
            </a:r>
          </a:p>
          <a:p>
            <a:pPr marL="457200" indent="-457200">
              <a:buFont typeface="Arial"/>
              <a:buChar char="•"/>
            </a:pPr>
            <a:r>
              <a:rPr lang="en-US" sz="2800" b="1" dirty="0"/>
              <a:t>Hallucination </a:t>
            </a:r>
            <a:r>
              <a:rPr lang="en-US" sz="2800" dirty="0"/>
              <a:t>– Illusion, something not real (but imagined).</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800726"/>
          </a:xfrm>
          <a:prstGeom prst="rect">
            <a:avLst/>
          </a:prstGeom>
          <a:noFill/>
          <a:ln>
            <a:noFill/>
          </a:ln>
        </p:spPr>
        <p:txBody>
          <a:bodyPr spcFirstLastPara="1" wrap="square" lIns="91425" tIns="45700" rIns="91425" bIns="45700" anchor="t" anchorCtr="0">
            <a:spAutoFit/>
          </a:bodyPr>
          <a:lstStyle/>
          <a:p>
            <a:r>
              <a:rPr lang="en-US" sz="4400" baseline="30000" dirty="0"/>
              <a:t>If you have the wealth and influence Howard Hughes had and want to have more surety and security of your affairs, maybe you can live as a recluse as Mr. Hughes did at one point in his life. But even in his reclusive world, and with all his wealth, Mr. Hughes could not control everything in his environment or his affairs. He was still exposed to certain risks and uncertainties.</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252131"/>
          </a:xfrm>
          <a:prstGeom prst="rect">
            <a:avLst/>
          </a:prstGeom>
          <a:noFill/>
          <a:ln>
            <a:noFill/>
          </a:ln>
        </p:spPr>
        <p:txBody>
          <a:bodyPr spcFirstLastPara="1" wrap="square" lIns="91425" tIns="45700" rIns="91425" bIns="45700" anchor="t" anchorCtr="0">
            <a:spAutoFit/>
          </a:bodyPr>
          <a:lstStyle/>
          <a:p>
            <a:pPr algn="just"/>
            <a:r>
              <a:rPr lang="en-US" sz="4400" baseline="30000" dirty="0"/>
              <a:t>In some respects, what was happening with Jesus’ body after his crucifixion was unusual. Normally, the anointing of the body (with burial spices (16:1)) would take place before the burial. However, in Jesus’ case, the Sabbath began before Jesus’ disciples could care for his body or even place it in the tomb (see Mark 15:42; Deuteronomy 21:23; Matthew 27:59-60). This set up the early morning visit of 16:2.</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70524</TotalTime>
  <Words>600</Words>
  <Application>Microsoft Macintosh PowerPoint</Application>
  <PresentationFormat>Custom</PresentationFormat>
  <Paragraphs>35</Paragraphs>
  <Slides>21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78</cp:revision>
  <dcterms:created xsi:type="dcterms:W3CDTF">2018-05-04T03:01:22Z</dcterms:created>
  <dcterms:modified xsi:type="dcterms:W3CDTF">2024-02-26T16:39:26Z</dcterms:modified>
</cp:coreProperties>
</file>