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p:restoredTop sz="94666"/>
  </p:normalViewPr>
  <p:slideViewPr>
    <p:cSldViewPr snapToGrid="0">
      <p:cViewPr varScale="1">
        <p:scale>
          <a:sx n="76" d="100"/>
          <a:sy n="76" d="100"/>
        </p:scale>
        <p:origin x="-96" y="-25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257047" y="5904403"/>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4:  </a:t>
            </a:r>
            <a:r>
              <a:rPr lang="en-US" sz="2800" b="1" baseline="30000" dirty="0" smtClean="0">
                <a:solidFill>
                  <a:schemeClr val="dk1"/>
                </a:solidFill>
              </a:rPr>
              <a:t>MARCH</a:t>
            </a:r>
            <a:r>
              <a:rPr lang="en-US" sz="2800" b="1" i="0" u="none" strike="noStrike" cap="none" baseline="30000" dirty="0" smtClean="0">
                <a:solidFill>
                  <a:schemeClr val="dk1"/>
                </a:solidFill>
                <a:latin typeface="Arial"/>
                <a:ea typeface="Arial"/>
                <a:cs typeface="Arial"/>
                <a:sym typeface="Arial"/>
              </a:rPr>
              <a:t> </a:t>
            </a:r>
            <a:r>
              <a:rPr lang="en-US" sz="2800" b="1" i="0" u="none" strike="noStrike" cap="none" baseline="30000" dirty="0">
                <a:solidFill>
                  <a:schemeClr val="dk1"/>
                </a:solidFill>
                <a:latin typeface="Arial"/>
                <a:ea typeface="Arial"/>
                <a:cs typeface="Arial"/>
                <a:sym typeface="Arial"/>
              </a:rPr>
              <a:t>24</a:t>
            </a:r>
            <a:endParaRPr sz="2800" b="1" baseline="30000" dirty="0">
              <a:solidFill>
                <a:schemeClr val="dk1"/>
              </a:solidFill>
              <a:latin typeface="Arial"/>
              <a:ea typeface="Arial"/>
              <a:cs typeface="Arial"/>
              <a:sym typeface="Arial"/>
            </a:endParaRPr>
          </a:p>
        </p:txBody>
      </p:sp>
      <p:sp>
        <p:nvSpPr>
          <p:cNvPr id="2" name="Rectangle 1"/>
          <p:cNvSpPr/>
          <p:nvPr/>
        </p:nvSpPr>
        <p:spPr>
          <a:xfrm>
            <a:off x="5700963" y="3311019"/>
            <a:ext cx="790074" cy="235962"/>
          </a:xfrm>
          <a:prstGeom prst="rect">
            <a:avLst/>
          </a:prstGeom>
        </p:spPr>
        <p:txBody>
          <a:bodyPr wrap="none">
            <a:spAutoFit/>
          </a:bodyPr>
          <a:lstStyle/>
          <a:p>
            <a:r>
              <a:rPr lang="en-US" baseline="30000" dirty="0"/>
              <a:t>Acts 6:7-15</a:t>
            </a: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To Christians in Uganda, the life and death of </a:t>
            </a:r>
            <a:r>
              <a:rPr lang="en-US" sz="4400" baseline="30000" dirty="0" err="1"/>
              <a:t>Janani</a:t>
            </a:r>
            <a:r>
              <a:rPr lang="en-US" sz="4400" baseline="30000" dirty="0"/>
              <a:t> </a:t>
            </a:r>
            <a:r>
              <a:rPr lang="en-US" sz="4400" baseline="30000" dirty="0" err="1"/>
              <a:t>Luwum</a:t>
            </a:r>
            <a:r>
              <a:rPr lang="en-US" sz="4400" baseline="30000" dirty="0"/>
              <a:t> (1922-1977) is proof we have modern-day Stephens. </a:t>
            </a:r>
            <a:r>
              <a:rPr lang="en-US" sz="4400" baseline="30000" dirty="0" err="1"/>
              <a:t>Janani</a:t>
            </a:r>
            <a:r>
              <a:rPr lang="en-US" sz="4400" baseline="30000" dirty="0"/>
              <a:t> </a:t>
            </a:r>
            <a:r>
              <a:rPr lang="en-US" sz="4400" baseline="30000" dirty="0" err="1"/>
              <a:t>Luwum</a:t>
            </a:r>
            <a:r>
              <a:rPr lang="en-US" sz="4400" baseline="30000" dirty="0"/>
              <a:t> was an archbishop of the Church of Uganda (Anglican). He was an influential figure in Uganda during the presidency of Idi Amin, the president famous for accusations of brutal atrocities.</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The Gospel, the teachings and message of Jesus Christ, can sometimes awaken strong negative emotions and reactions in people. It is important to accept that these reactions can vary greatly. An individual’s reactions to the Gospel depend on the individual’s core beliefs, cultural background, and personal life experiences.</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252172"/>
          </a:xfrm>
          <a:prstGeom prst="rect">
            <a:avLst/>
          </a:prstGeom>
          <a:noFill/>
        </p:spPr>
        <p:txBody>
          <a:bodyPr wrap="square" rtlCol="0">
            <a:spAutoFit/>
          </a:bodyPr>
          <a:lstStyle/>
          <a:p>
            <a:pPr algn="just"/>
            <a:r>
              <a:rPr lang="en-US" sz="4400" baseline="30000" dirty="0"/>
              <a:t>The word “suffering” stirs hurtful emotions. No person likes to suffer or see others suffering. (Maybe we make exceptions for the suffering of political and religious enemies.) Yet suffering is often in God’s toolbox for promoting maturity in believers. This is a good point to consider if you have ever suffered for Christ, by thinking on what you learned from those experiences.</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1. Do you have an idea of how much suffering you are willing to endure for the Gospel?  </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543698"/>
          </a:xfrm>
          <a:prstGeom prst="rect">
            <a:avLst/>
          </a:prstGeom>
          <a:noFill/>
          <a:ln>
            <a:noFill/>
          </a:ln>
        </p:spPr>
        <p:txBody>
          <a:bodyPr spcFirstLastPara="1" wrap="square" lIns="91425" tIns="45700" rIns="91425" bIns="45700" anchor="t" anchorCtr="0">
            <a:spAutoFit/>
          </a:bodyPr>
          <a:lstStyle/>
          <a:p>
            <a:pPr marL="450850" indent="-450850"/>
            <a:r>
              <a:rPr lang="en-US" sz="4400" baseline="30000" dirty="0"/>
              <a:t>2. What do you turn to for comfort in times of suffering?</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5D0FB560-DE66-AE41-A61E-A38608553EEF}"/>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50850" indent="-450850" algn="just"/>
            <a:r>
              <a:rPr lang="en-US" sz="4400" baseline="30000" dirty="0"/>
              <a:t>3. As Christians, can we avoid suffering for the Gospel message by being smart in how we practice our Christianity?</a:t>
            </a:r>
          </a:p>
        </p:txBody>
      </p:sp>
    </p:spTree>
    <p:extLst>
      <p:ext uri="{BB962C8B-B14F-4D97-AF65-F5344CB8AC3E}">
        <p14:creationId xmlns:p14="http://schemas.microsoft.com/office/powerpoint/2010/main" val="354196509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93854"/>
            <a:ext cx="10825200" cy="5109051"/>
          </a:xfrm>
          <a:prstGeom prst="rect">
            <a:avLst/>
          </a:prstGeom>
          <a:noFill/>
          <a:ln>
            <a:noFill/>
          </a:ln>
        </p:spPr>
        <p:txBody>
          <a:bodyPr spcFirstLastPara="1" wrap="square" lIns="91425" tIns="45700" rIns="91425" bIns="45700" anchor="t" anchorCtr="0">
            <a:spAutoFit/>
          </a:bodyPr>
          <a:lstStyle/>
          <a:p>
            <a:pPr algn="ctr"/>
            <a:r>
              <a:rPr lang="en-US" sz="5400" b="1" spc="-150" dirty="0" smtClean="0"/>
              <a:t>Living In Faith</a:t>
            </a:r>
            <a:endParaRPr lang="en-US" sz="6400" b="1" spc="-150" dirty="0">
              <a:latin typeface="+mj-lt"/>
            </a:endParaRPr>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Acts 6:7-</a:t>
            </a:r>
            <a:r>
              <a:rPr lang="en-US" sz="4400" dirty="0" smtClean="0"/>
              <a:t>15</a:t>
            </a:r>
            <a:endParaRPr lang="en-US" sz="4400" dirty="0"/>
          </a:p>
          <a:p>
            <a:endParaRPr lang="fi-FI" sz="1600" dirty="0">
              <a:latin typeface="+mj-lt"/>
            </a:endParaRPr>
          </a:p>
          <a:p>
            <a:endParaRPr lang="fi-FI" sz="1600" dirty="0">
              <a:latin typeface="+mj-lt"/>
            </a:endParaRPr>
          </a:p>
          <a:p>
            <a:pPr algn="ctr"/>
            <a:r>
              <a:rPr lang="fi-FI" sz="5400" b="1" baseline="30000" dirty="0">
                <a:latin typeface="+mj-lt"/>
              </a:rPr>
              <a:t>Key </a:t>
            </a:r>
            <a:r>
              <a:rPr lang="fi-FI" sz="5400" b="1" baseline="30000" dirty="0" err="1">
                <a:latin typeface="+mj-lt"/>
              </a:rPr>
              <a:t>Verse</a:t>
            </a:r>
            <a:r>
              <a:rPr lang="fi-FI" sz="5400" b="1" baseline="30000" dirty="0">
                <a:latin typeface="+mj-lt"/>
              </a:rPr>
              <a:t>:</a:t>
            </a:r>
            <a:r>
              <a:rPr lang="en-US" sz="5400" i="1" baseline="30000" dirty="0"/>
              <a:t> </a:t>
            </a:r>
            <a:r>
              <a:rPr lang="en-US" sz="5400" baseline="30000" dirty="0"/>
              <a:t>(Some) stood up and argued with Stephen. But they could not withstand the wisdom and the Spirit with which he spoke. Acts 6:9-10</a:t>
            </a:r>
          </a:p>
          <a:p>
            <a:pPr algn="ctr"/>
            <a:r>
              <a:rPr lang="en-US" sz="5400" i="1" baseline="30000" dirty="0" smtClean="0"/>
              <a:t>(NRSV UE)</a:t>
            </a:r>
            <a:endParaRPr lang="fi-FI" sz="5400" baseline="30000" dirty="0">
              <a:latin typeface="+mj-lt"/>
            </a:endParaRPr>
          </a:p>
          <a:p>
            <a:pPr algn="ct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703537"/>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“Lord, I Want to Be a Christian,”</a:t>
            </a:r>
            <a:r>
              <a:rPr lang="en-US" sz="4400" i="1" baseline="30000" dirty="0"/>
              <a:t> AMEC Hymnal</a:t>
            </a:r>
            <a:r>
              <a:rPr lang="en-US" sz="4400" baseline="30000" dirty="0"/>
              <a:t> #</a:t>
            </a:r>
            <a:r>
              <a:rPr lang="en-US" sz="4400" baseline="30000" dirty="0" smtClean="0"/>
              <a:t>282</a:t>
            </a:r>
          </a:p>
          <a:p>
            <a:pPr algn="ctr"/>
            <a:endParaRPr lang="en-US" sz="4400" baseline="30000" dirty="0"/>
          </a:p>
          <a:p>
            <a:pPr algn="just"/>
            <a:r>
              <a:rPr lang="en-US" sz="4400" b="1" baseline="30000" dirty="0"/>
              <a:t>Closing Prayer:</a:t>
            </a:r>
            <a:r>
              <a:rPr lang="en-US" sz="4400" baseline="30000" dirty="0"/>
              <a:t> Dear Father, suffering is scary. Help me to act wisely and avoid it where I can. But when you allow it, remind me of your comforting presence and the crown of glory I will get by enduring to the end. This is my prayer, in Jesus’ name. Amen.</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398370"/>
            <a:ext cx="10220400" cy="4975679"/>
          </a:xfrm>
          <a:prstGeom prst="rect">
            <a:avLst/>
          </a:prstGeom>
          <a:noFill/>
          <a:ln>
            <a:noFill/>
          </a:ln>
        </p:spPr>
        <p:txBody>
          <a:bodyPr spcFirstLastPara="1" wrap="square" lIns="91425" tIns="45700" rIns="91425" bIns="45700" anchor="t" anchorCtr="0">
            <a:spAutoFit/>
          </a:bodyPr>
          <a:lstStyle/>
          <a:p>
            <a:pPr marL="450850" indent="-450850"/>
            <a:r>
              <a:rPr lang="en-US" sz="2800" baseline="30000" dirty="0" smtClean="0"/>
              <a:t>7	The </a:t>
            </a:r>
            <a:r>
              <a:rPr lang="en-US" sz="2800" baseline="30000" dirty="0"/>
              <a:t>word of God continued to spread; the number of the disciples increased greatly in Jerusalem, and a great many of the priests became obedient to the faith.</a:t>
            </a:r>
          </a:p>
          <a:p>
            <a:pPr marL="450850" indent="-450850"/>
            <a:r>
              <a:rPr lang="en-US" sz="2800" baseline="30000" dirty="0" smtClean="0"/>
              <a:t>8	Stephen</a:t>
            </a:r>
            <a:r>
              <a:rPr lang="en-US" sz="2800" baseline="30000" dirty="0"/>
              <a:t>, full of grace and power, did great wonders and signs among the people.</a:t>
            </a:r>
          </a:p>
          <a:p>
            <a:pPr marL="450850" indent="-450850"/>
            <a:r>
              <a:rPr lang="en-US" sz="2800" baseline="30000" dirty="0" smtClean="0"/>
              <a:t>9	Then </a:t>
            </a:r>
            <a:r>
              <a:rPr lang="en-US" sz="2800" baseline="30000" dirty="0"/>
              <a:t>some of those who belonged to the synagogue of the Freedmen (as it was called), </a:t>
            </a:r>
            <a:r>
              <a:rPr lang="en-US" sz="2800" baseline="30000" dirty="0" err="1"/>
              <a:t>Cyrenians</a:t>
            </a:r>
            <a:r>
              <a:rPr lang="en-US" sz="2800" baseline="30000" dirty="0"/>
              <a:t>, Alexandrians, and others of those from Cilicia and Asia, stood up and argued with Stephen.</a:t>
            </a:r>
          </a:p>
          <a:p>
            <a:pPr marL="450850" indent="-450850"/>
            <a:r>
              <a:rPr lang="en-US" sz="2800" baseline="30000" dirty="0" smtClean="0"/>
              <a:t>10	But </a:t>
            </a:r>
            <a:r>
              <a:rPr lang="en-US" sz="2800" baseline="30000" dirty="0"/>
              <a:t>they could not withstand the wisdom and the Spirit with which he spoke.</a:t>
            </a:r>
          </a:p>
          <a:p>
            <a:pPr marL="450850" indent="-450850"/>
            <a:r>
              <a:rPr lang="en-US" sz="2800" baseline="30000" dirty="0" smtClean="0"/>
              <a:t>11	Then </a:t>
            </a:r>
            <a:r>
              <a:rPr lang="en-US" sz="2800" baseline="30000" dirty="0"/>
              <a:t>they secretly instigated some men to say, “We have heard him speak blasphemous words against Moses and God.”</a:t>
            </a:r>
          </a:p>
          <a:p>
            <a:pPr marL="450850" indent="-450850"/>
            <a:r>
              <a:rPr lang="en-US" sz="2800" baseline="30000" dirty="0" smtClean="0"/>
              <a:t>12	They </a:t>
            </a:r>
            <a:r>
              <a:rPr lang="en-US" sz="2800" baseline="30000" dirty="0"/>
              <a:t>stirred up the people as well as the elders and the scribes; then they suddenly confronted him, seized him, and brought him before the council.</a:t>
            </a:r>
          </a:p>
          <a:p>
            <a:pPr marL="450850" indent="-450850"/>
            <a:r>
              <a:rPr lang="en-US" sz="2800" baseline="30000" dirty="0" smtClean="0"/>
              <a:t>13	They </a:t>
            </a:r>
            <a:r>
              <a:rPr lang="en-US" sz="2800" baseline="30000" dirty="0"/>
              <a:t>set up false witnesses who said, “This man never stops saying things against this holy place and the law,</a:t>
            </a:r>
          </a:p>
          <a:p>
            <a:pPr marL="450850" indent="-450850"/>
            <a:r>
              <a:rPr lang="en-US" sz="2800" baseline="30000" dirty="0" smtClean="0"/>
              <a:t>14	for </a:t>
            </a:r>
            <a:r>
              <a:rPr lang="en-US" sz="2800" baseline="30000" dirty="0"/>
              <a:t>we have heard him say that this Jesus of Nazareth will destroy this place and will change the customs that Moses handed on to us.”</a:t>
            </a:r>
          </a:p>
          <a:p>
            <a:pPr marL="450850" indent="-450850"/>
            <a:r>
              <a:rPr lang="en-US" sz="2800" baseline="30000" dirty="0" smtClean="0"/>
              <a:t>15</a:t>
            </a:r>
            <a:r>
              <a:rPr lang="en-US" sz="2800" baseline="30000" dirty="0"/>
              <a:t>	And all who sat in the council looked intently at him, and they saw that his face was like the face of an angel.</a:t>
            </a:r>
            <a:r>
              <a:rPr lang="en-US" sz="2800" baseline="30000" dirty="0" smtClean="0"/>
              <a:t>”</a:t>
            </a:r>
            <a:endParaRPr lang="en-US" sz="2800" baseline="30000" dirty="0"/>
          </a:p>
        </p:txBody>
      </p:sp>
      <p:sp>
        <p:nvSpPr>
          <p:cNvPr id="61" name="Google Shape;61;p3"/>
          <p:cNvSpPr txBox="1"/>
          <p:nvPr/>
        </p:nvSpPr>
        <p:spPr>
          <a:xfrm>
            <a:off x="654906" y="621198"/>
            <a:ext cx="11067143" cy="769401"/>
          </a:xfrm>
          <a:prstGeom prst="rect">
            <a:avLst/>
          </a:prstGeom>
          <a:noFill/>
          <a:ln>
            <a:noFill/>
          </a:ln>
        </p:spPr>
        <p:txBody>
          <a:bodyPr spcFirstLastPara="1" wrap="square" lIns="91425" tIns="45700" rIns="91425" bIns="45700" anchor="t" anchorCtr="0">
            <a:spAutoFit/>
          </a:bodyPr>
          <a:lstStyle/>
          <a:p>
            <a:pPr algn="ctr"/>
            <a:r>
              <a:rPr lang="mr-IN" sz="4400" b="1" dirty="0" smtClean="0"/>
              <a:t>Acts</a:t>
            </a:r>
            <a:r>
              <a:rPr lang="en-US" sz="4400" b="1" dirty="0" smtClean="0"/>
              <a:t> </a:t>
            </a:r>
            <a:r>
              <a:rPr lang="mr-IN" sz="4400" b="1" dirty="0" smtClean="0"/>
              <a:t>6</a:t>
            </a:r>
            <a:r>
              <a:rPr lang="mr-IN" sz="4400" b="1" dirty="0"/>
              <a:t>:7-</a:t>
            </a:r>
            <a:r>
              <a:rPr lang="mr-IN" sz="4400" b="1" dirty="0" smtClean="0"/>
              <a:t>15</a:t>
            </a:r>
            <a:r>
              <a:rPr lang="en-US" sz="4400" b="1" dirty="0" smtClean="0"/>
              <a:t> </a:t>
            </a:r>
            <a:r>
              <a:rPr lang="en-US" sz="4400" b="1" dirty="0"/>
              <a:t>(</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5170605"/>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dirty="0">
                <a:solidFill>
                  <a:schemeClr val="dk2"/>
                </a:solidFill>
                <a:latin typeface="Quattrocento Sans"/>
                <a:ea typeface="Quattrocento Sans"/>
                <a:cs typeface="Quattrocento Sans"/>
                <a:sym typeface="Quattrocento Sans"/>
              </a:rPr>
              <a:t>Key Terms</a:t>
            </a:r>
          </a:p>
          <a:p>
            <a:pPr marL="457200" indent="-457200">
              <a:buFont typeface="Arial"/>
              <a:buChar char="•"/>
            </a:pPr>
            <a:r>
              <a:rPr lang="en-US" sz="4400" b="1" dirty="0"/>
              <a:t>Sedition</a:t>
            </a:r>
            <a:r>
              <a:rPr lang="en-US" sz="4400" dirty="0"/>
              <a:t> –</a:t>
            </a:r>
            <a:r>
              <a:rPr lang="en-US" sz="4400" b="1" dirty="0"/>
              <a:t> </a:t>
            </a:r>
            <a:r>
              <a:rPr lang="en-US" sz="4400" dirty="0"/>
              <a:t>An act of treason; an attempt to attack or overthrow the government.</a:t>
            </a:r>
          </a:p>
          <a:p>
            <a:pPr marL="457200" indent="-457200">
              <a:buFont typeface="Arial"/>
              <a:buChar char="•"/>
            </a:pPr>
            <a:r>
              <a:rPr lang="en-US" sz="4400" b="1" dirty="0"/>
              <a:t>Chronological</a:t>
            </a:r>
            <a:r>
              <a:rPr lang="en-US" sz="4400" dirty="0"/>
              <a:t> – Giving event details in the order they occurred.</a:t>
            </a:r>
          </a:p>
          <a:p>
            <a:pPr marL="457200" indent="-457200">
              <a:buFont typeface="Arial"/>
              <a:buChar char="•"/>
            </a:pPr>
            <a:r>
              <a:rPr lang="en-US" sz="4400" b="1" dirty="0"/>
              <a:t>Uganda </a:t>
            </a:r>
            <a:r>
              <a:rPr lang="en-US" sz="4400" dirty="0"/>
              <a:t>–</a:t>
            </a:r>
            <a:r>
              <a:rPr lang="en-US" sz="4400" b="1" dirty="0"/>
              <a:t> </a:t>
            </a:r>
            <a:r>
              <a:rPr lang="en-US" sz="4400" dirty="0"/>
              <a:t>A country in eastern Africa.</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90293"/>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t>The </a:t>
            </a:r>
            <a:r>
              <a:rPr lang="en-US" sz="2800" b="1" dirty="0"/>
              <a:t>Lesson Scripture</a:t>
            </a:r>
            <a:r>
              <a:rPr lang="en-US" sz="2800" dirty="0"/>
              <a:t> text has all the elements of the real-life challenges Christians face around the world, and we would do well to mark these features. Government officials may, from time to time, view the Gospel message and Christian ministry as acts of sedition and rebellion. When this happens, Christians find themselves before the law courts, or otherwise persecuted for doing nothing more than sharing the love of Jesus Christ.</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just"/>
            <a:r>
              <a:rPr lang="en-US" sz="2800" dirty="0"/>
              <a:t>Verse 7 of the text highlights a feature of Luke’s writing style: summary statements to show the prevailing conditions or the results of certain actions. Verse 12:24 gives another example of this. This reminds us that the Acts does not give a full chronological report of all that was happening in the early church. Some verses are just summaries.</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70294</TotalTime>
  <Words>560</Words>
  <Application>Microsoft Macintosh PowerPoint</Application>
  <PresentationFormat>Custom</PresentationFormat>
  <Paragraphs>37</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74</cp:revision>
  <dcterms:created xsi:type="dcterms:W3CDTF">2018-05-04T03:01:22Z</dcterms:created>
  <dcterms:modified xsi:type="dcterms:W3CDTF">2024-02-26T16:28:23Z</dcterms:modified>
</cp:coreProperties>
</file>