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4705"/>
  </p:normalViewPr>
  <p:slideViewPr>
    <p:cSldViewPr snapToGrid="0">
      <p:cViewPr varScale="1">
        <p:scale>
          <a:sx n="73" d="100"/>
          <a:sy n="73" d="100"/>
        </p:scale>
        <p:origin x="-128" y="-25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  </a:t>
            </a:r>
            <a:r>
              <a:rPr lang="en-US" sz="2800" b="1" baseline="30000" dirty="0" smtClean="0">
                <a:solidFill>
                  <a:schemeClr val="dk1"/>
                </a:solidFill>
              </a:rPr>
              <a:t>MARCH 17</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t>At times when we hear of people suffering to defend their faith, we can offer only intellectual sympathy. Fortunately, our vision of suffering for our faith can stop people taking our parking space in the church’s parking lot. Maybe we suffer when someone forgets to put our name on the church program, or when another member makes non-flattering comments about our clothes or hairstyle.</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606388"/>
          </a:xfrm>
          <a:prstGeom prst="rect">
            <a:avLst/>
          </a:prstGeom>
          <a:noFill/>
        </p:spPr>
        <p:txBody>
          <a:bodyPr wrap="square" rtlCol="0">
            <a:spAutoFit/>
          </a:bodyPr>
          <a:lstStyle/>
          <a:p>
            <a:pPr algn="just"/>
            <a:r>
              <a:rPr lang="en-US" sz="4400" baseline="30000" dirty="0"/>
              <a:t>The matter of standing in defense of our faith is a complex affair. On the right hand, the Bible is packed with stories of people who stood for God, relied on their faith, and God came through for them with amazing power. We know and love those inspiring stories about David and Goliath, Daniel in the lion’s den, the three Hebrew boys, Peter’s jailbreak in Acts 12, and the release of Paul and Silas in Acts 16. This is the positive, uplifting side. And if these were the only stories in the Bible, more believers would stand proudly in defense of their faith.</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252172"/>
          </a:xfrm>
          <a:prstGeom prst="rect">
            <a:avLst/>
          </a:prstGeom>
          <a:noFill/>
        </p:spPr>
        <p:txBody>
          <a:bodyPr wrap="square" rtlCol="0">
            <a:spAutoFit/>
          </a:bodyPr>
          <a:lstStyle/>
          <a:p>
            <a:pPr algn="just"/>
            <a:r>
              <a:rPr lang="en-US" sz="4400" baseline="30000" dirty="0"/>
              <a:t>Most genuine believers want to defend their faith and, to varying degrees, do indeed defend it at times. Still, there are church members who know their faith is not strong and run smartly from any challenge of their faith. Silently, they admire the people who can stand publicly and defend their faith in Christ, wishing and hoping that someday they too will be able to do the same. This section is devoted to them.</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2438" indent="-452438"/>
            <a:r>
              <a:rPr lang="en-US" sz="4400" baseline="30000" dirty="0"/>
              <a:t>1. </a:t>
            </a:r>
            <a:r>
              <a:rPr lang="en-US" sz="4400" baseline="30000" dirty="0"/>
              <a:t>What does Galatians chapter one teach us about setting a firm base for our faith?</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1BC3BA28-68A8-1C41-9442-B35EB1FA03BE}"/>
              </a:ext>
            </a:extLst>
          </p:cNvPr>
          <p:cNvSpPr txBox="1"/>
          <p:nvPr/>
        </p:nvSpPr>
        <p:spPr>
          <a:xfrm>
            <a:off x="798286" y="950831"/>
            <a:ext cx="10559143" cy="995104"/>
          </a:xfrm>
          <a:prstGeom prst="rect">
            <a:avLst/>
          </a:prstGeom>
          <a:noFill/>
          <a:ln>
            <a:noFill/>
          </a:ln>
        </p:spPr>
        <p:txBody>
          <a:bodyPr spcFirstLastPara="1" wrap="square" lIns="91425" tIns="45700" rIns="91425" bIns="45700" anchor="t" anchorCtr="0">
            <a:spAutoFit/>
          </a:bodyPr>
          <a:lstStyle/>
          <a:p>
            <a:pPr marL="452438" indent="-452438"/>
            <a:r>
              <a:rPr lang="en-US" sz="4400" baseline="30000" dirty="0"/>
              <a:t>2. </a:t>
            </a:r>
            <a:r>
              <a:rPr lang="en-US" sz="4400" baseline="30000" dirty="0"/>
              <a:t>What is the relationship between being sure about our faith and sharing our faith?</a:t>
            </a:r>
          </a:p>
        </p:txBody>
      </p:sp>
    </p:spTree>
    <p:extLst>
      <p:ext uri="{BB962C8B-B14F-4D97-AF65-F5344CB8AC3E}">
        <p14:creationId xmlns:p14="http://schemas.microsoft.com/office/powerpoint/2010/main" val="176430299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E8CD1676-1C08-BA42-B828-318E95C6EAE0}"/>
              </a:ext>
            </a:extLst>
          </p:cNvPr>
          <p:cNvSpPr txBox="1"/>
          <p:nvPr/>
        </p:nvSpPr>
        <p:spPr>
          <a:xfrm>
            <a:off x="816428" y="987902"/>
            <a:ext cx="10559143" cy="995104"/>
          </a:xfrm>
          <a:prstGeom prst="rect">
            <a:avLst/>
          </a:prstGeom>
          <a:noFill/>
          <a:ln>
            <a:noFill/>
          </a:ln>
        </p:spPr>
        <p:txBody>
          <a:bodyPr spcFirstLastPara="1" wrap="square" lIns="91425" tIns="45700" rIns="91425" bIns="45700" anchor="t" anchorCtr="0">
            <a:spAutoFit/>
          </a:bodyPr>
          <a:lstStyle/>
          <a:p>
            <a:pPr marL="522288" indent="-522288"/>
            <a:r>
              <a:rPr lang="en-US" sz="4400" baseline="30000" dirty="0"/>
              <a:t>3. </a:t>
            </a:r>
            <a:r>
              <a:rPr lang="en-US" sz="4400" baseline="30000" dirty="0"/>
              <a:t>Can good Christians be secret agents for Christ, operating under the public radar?</a:t>
            </a:r>
          </a:p>
        </p:txBody>
      </p:sp>
    </p:spTree>
    <p:extLst>
      <p:ext uri="{BB962C8B-B14F-4D97-AF65-F5344CB8AC3E}">
        <p14:creationId xmlns:p14="http://schemas.microsoft.com/office/powerpoint/2010/main" val="2304155670"/>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20858"/>
            <a:ext cx="10825200" cy="5878492"/>
          </a:xfrm>
          <a:prstGeom prst="rect">
            <a:avLst/>
          </a:prstGeom>
          <a:noFill/>
          <a:ln>
            <a:noFill/>
          </a:ln>
        </p:spPr>
        <p:txBody>
          <a:bodyPr spcFirstLastPara="1" wrap="square" lIns="91425" tIns="45700" rIns="91425" bIns="45700" anchor="t" anchorCtr="0">
            <a:spAutoFit/>
          </a:bodyPr>
          <a:lstStyle/>
          <a:p>
            <a:pPr algn="ctr"/>
            <a:r>
              <a:rPr lang="en-US" sz="6600" b="1" baseline="30000" dirty="0" smtClean="0"/>
              <a:t>Defending</a:t>
            </a:r>
            <a:r>
              <a:rPr lang="en-US" sz="6600" b="1" baseline="30000" dirty="0"/>
              <a:t> </a:t>
            </a:r>
            <a:r>
              <a:rPr lang="en-US" sz="6600" b="1" baseline="30000" dirty="0" smtClean="0"/>
              <a:t>Our</a:t>
            </a:r>
            <a:r>
              <a:rPr lang="en-US" sz="6600" b="1" baseline="30000" dirty="0"/>
              <a:t> </a:t>
            </a:r>
            <a:r>
              <a:rPr lang="en-US" sz="6600" b="1" baseline="30000" dirty="0" smtClean="0"/>
              <a:t>Faith</a:t>
            </a:r>
            <a:endParaRPr lang="en-US" sz="6600" b="1" dirty="0">
              <a:latin typeface="+mj-lt"/>
            </a:endParaRPr>
          </a:p>
          <a:p>
            <a:endParaRPr lang="en-US" sz="2400" b="1" baseline="30000" dirty="0">
              <a:solidFill>
                <a:schemeClr val="dk2"/>
              </a:solidFill>
              <a:latin typeface="+mj-lt"/>
              <a:ea typeface="Quattrocento Sans"/>
              <a:cs typeface="Quattrocento Sans"/>
              <a:sym typeface="Quattrocento Sans"/>
            </a:endParaRPr>
          </a:p>
          <a:p>
            <a:r>
              <a:rPr lang="en-US" sz="4400" b="1" dirty="0" smtClean="0">
                <a:solidFill>
                  <a:schemeClr val="dk2"/>
                </a:solidFill>
                <a:latin typeface="+mj-lt"/>
                <a:ea typeface="Quattrocento Sans"/>
                <a:cs typeface="Quattrocento Sans"/>
                <a:sym typeface="Quattrocento Sans"/>
              </a:rPr>
              <a:t>Focus Scripture: </a:t>
            </a:r>
            <a:r>
              <a:rPr lang="cs-CZ" sz="4400" dirty="0"/>
              <a:t>1 Peter 3:8-17</a:t>
            </a:r>
          </a:p>
          <a:p>
            <a:endParaRPr lang="fi-FI" sz="1600" dirty="0">
              <a:latin typeface="+mj-lt"/>
            </a:endParaRPr>
          </a:p>
          <a:p>
            <a:pPr algn="ctr"/>
            <a:r>
              <a:rPr lang="fi-FI" sz="4400" b="1" dirty="0">
                <a:latin typeface="+mj-lt"/>
              </a:rPr>
              <a:t>Key </a:t>
            </a:r>
            <a:r>
              <a:rPr lang="fi-FI" sz="4400" b="1" dirty="0" err="1">
                <a:latin typeface="+mj-lt"/>
              </a:rPr>
              <a:t>Verse</a:t>
            </a:r>
            <a:r>
              <a:rPr lang="fi-FI" sz="4400" b="1" dirty="0">
                <a:latin typeface="+mj-lt"/>
              </a:rPr>
              <a:t>:</a:t>
            </a:r>
            <a:r>
              <a:rPr lang="en-US" sz="4400" i="1" baseline="30000" dirty="0"/>
              <a:t> </a:t>
            </a:r>
            <a:r>
              <a:rPr lang="en-US" sz="4400" dirty="0">
                <a:latin typeface="+mj-lt"/>
              </a:rPr>
              <a:t>It is better to suffer for doing good, if suffering should be God’s will, than to suffer for doing evil. 1 Peter 3:17</a:t>
            </a:r>
          </a:p>
          <a:p>
            <a:pPr algn="ctr"/>
            <a:r>
              <a:rPr lang="en-US" sz="4400" i="1" dirty="0" smtClean="0">
                <a:latin typeface="+mj-lt"/>
              </a:rPr>
              <a:t>(NRSV UE)</a:t>
            </a:r>
            <a:endParaRPr lang="en-US" sz="4400" dirty="0">
              <a:latin typeface="+mj-lt"/>
            </a:endParaRPr>
          </a:p>
          <a:p>
            <a:pPr algn="ctr"/>
            <a:endParaRPr lang="fi-FI" sz="44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154942"/>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“A Mighty </a:t>
            </a:r>
            <a:r>
              <a:rPr lang="en-US" sz="4400" baseline="30000" dirty="0" smtClean="0"/>
              <a:t>Fortress </a:t>
            </a:r>
            <a:r>
              <a:rPr lang="en-US" sz="4400" baseline="30000" dirty="0"/>
              <a:t>Is Our God,”</a:t>
            </a:r>
            <a:r>
              <a:rPr lang="en-US" sz="4400" i="1" baseline="30000" dirty="0"/>
              <a:t> AMEC Hymnal #</a:t>
            </a:r>
            <a:r>
              <a:rPr lang="en-US" sz="4400" i="1" baseline="30000" dirty="0" smtClean="0"/>
              <a:t>54</a:t>
            </a:r>
          </a:p>
          <a:p>
            <a:pPr algn="ctr"/>
            <a:endParaRPr lang="en-US" sz="4400" i="1" baseline="30000" dirty="0"/>
          </a:p>
          <a:p>
            <a:pPr algn="just"/>
            <a:r>
              <a:rPr lang="en-US" sz="4400" b="1" baseline="30000" dirty="0"/>
              <a:t>Closing Prayer:</a:t>
            </a:r>
            <a:r>
              <a:rPr lang="en-US" sz="4400" baseline="30000" dirty="0"/>
              <a:t> Dear Father, like every person you created, I wish I could always have good, happy times in my life. But I accept life is a series of struggles and at times painful. Yet I rejoice knowing that in those tough times, you are right there with me. Thanks for your presence, thanks for your power, thanks for your peace. Amen.</a:t>
            </a:r>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98370"/>
            <a:ext cx="10220400" cy="4975679"/>
          </a:xfrm>
          <a:prstGeom prst="rect">
            <a:avLst/>
          </a:prstGeom>
          <a:noFill/>
          <a:ln>
            <a:noFill/>
          </a:ln>
        </p:spPr>
        <p:txBody>
          <a:bodyPr spcFirstLastPara="1" wrap="square" lIns="91425" tIns="45700" rIns="91425" bIns="45700" anchor="t" anchorCtr="0">
            <a:spAutoFit/>
          </a:bodyPr>
          <a:lstStyle/>
          <a:p>
            <a:pPr marL="452438" indent="-452438"/>
            <a:r>
              <a:rPr lang="en-US" sz="2800" baseline="30000" dirty="0" smtClean="0"/>
              <a:t>8	Finally</a:t>
            </a:r>
            <a:r>
              <a:rPr lang="en-US" sz="2800" baseline="30000" dirty="0"/>
              <a:t>, all of you, have unity of spirit, sympathy, love for one another, a tender heart, and a humble mind.</a:t>
            </a:r>
          </a:p>
          <a:p>
            <a:pPr marL="452438" indent="-452438"/>
            <a:r>
              <a:rPr lang="en-US" sz="2800" baseline="30000" dirty="0" smtClean="0"/>
              <a:t>9	Do </a:t>
            </a:r>
            <a:r>
              <a:rPr lang="en-US" sz="2800" baseline="30000" dirty="0"/>
              <a:t>not repay evil for evil or abuse for abuse, but, on the contrary, repay with a blessing. It is for this that you were called—that you might inherit a blessing.</a:t>
            </a:r>
          </a:p>
          <a:p>
            <a:pPr marL="452438" indent="-452438"/>
            <a:r>
              <a:rPr lang="en-US" sz="2800" baseline="30000" dirty="0" smtClean="0"/>
              <a:t>10	For </a:t>
            </a:r>
            <a:r>
              <a:rPr lang="en-US" sz="2800" baseline="30000" dirty="0"/>
              <a:t>“Those who desire to love life and to see good days, let them keep their tongues from evil and their lips from speaking deceit;</a:t>
            </a:r>
          </a:p>
          <a:p>
            <a:pPr marL="452438" indent="-452438"/>
            <a:r>
              <a:rPr lang="en-US" sz="2800" baseline="30000" dirty="0" smtClean="0"/>
              <a:t>11	let </a:t>
            </a:r>
            <a:r>
              <a:rPr lang="en-US" sz="2800" baseline="30000" dirty="0"/>
              <a:t>them turn away from evil and do good; let them seek peace and pursue it.</a:t>
            </a:r>
          </a:p>
          <a:p>
            <a:pPr marL="452438" indent="-452438"/>
            <a:r>
              <a:rPr lang="en-US" sz="2800" baseline="30000" dirty="0" smtClean="0"/>
              <a:t>12	For </a:t>
            </a:r>
            <a:r>
              <a:rPr lang="en-US" sz="2800" baseline="30000" dirty="0"/>
              <a:t>the eyes of the Lord are on the righteous, and his ears are open to their prayer. But the face of the Lord is against those who do evil.”</a:t>
            </a:r>
          </a:p>
          <a:p>
            <a:pPr marL="452438" indent="-452438"/>
            <a:r>
              <a:rPr lang="en-US" sz="2800" baseline="30000" dirty="0" smtClean="0"/>
              <a:t>13	Now </a:t>
            </a:r>
            <a:r>
              <a:rPr lang="en-US" sz="2800" baseline="30000" dirty="0"/>
              <a:t>who will harm you if you are eager to do what is good?</a:t>
            </a:r>
          </a:p>
          <a:p>
            <a:pPr marL="452438" indent="-452438"/>
            <a:r>
              <a:rPr lang="en-US" sz="2800" baseline="30000" dirty="0" smtClean="0"/>
              <a:t>14	But </a:t>
            </a:r>
            <a:r>
              <a:rPr lang="en-US" sz="2800" baseline="30000" dirty="0"/>
              <a:t>even if you do suffer for doing what is right, you are blessed. Do not fear what they fear, and do not be intimidated,</a:t>
            </a:r>
          </a:p>
          <a:p>
            <a:pPr marL="452438" indent="-452438"/>
            <a:r>
              <a:rPr lang="en-US" sz="2800" baseline="30000" dirty="0" smtClean="0"/>
              <a:t>15	but </a:t>
            </a:r>
            <a:r>
              <a:rPr lang="en-US" sz="2800" baseline="30000" dirty="0"/>
              <a:t>in your hearts sanctify Christ as Lord. Always be ready to make your defense to anyone who demands from you an accounting for the hope that is in you,</a:t>
            </a:r>
          </a:p>
          <a:p>
            <a:pPr marL="452438" indent="-452438"/>
            <a:r>
              <a:rPr lang="en-US" sz="2800" baseline="30000" dirty="0" smtClean="0"/>
              <a:t>16	yet </a:t>
            </a:r>
            <a:r>
              <a:rPr lang="en-US" sz="2800" baseline="30000" dirty="0"/>
              <a:t>do it with gentleness and respect. Maintain a good conscience so that, when you are maligned, those who abuse you for your good conduct in Christ may be put to shame.</a:t>
            </a:r>
          </a:p>
          <a:p>
            <a:pPr marL="452438" indent="-452438"/>
            <a:endParaRPr lang="en-US" sz="2800" baseline="30000" dirty="0"/>
          </a:p>
        </p:txBody>
      </p:sp>
      <p:sp>
        <p:nvSpPr>
          <p:cNvPr id="61" name="Google Shape;61;p3"/>
          <p:cNvSpPr txBox="1"/>
          <p:nvPr/>
        </p:nvSpPr>
        <p:spPr>
          <a:xfrm>
            <a:off x="654906" y="621198"/>
            <a:ext cx="11067143" cy="769401"/>
          </a:xfrm>
          <a:prstGeom prst="rect">
            <a:avLst/>
          </a:prstGeom>
          <a:noFill/>
          <a:ln>
            <a:noFill/>
          </a:ln>
        </p:spPr>
        <p:txBody>
          <a:bodyPr spcFirstLastPara="1" wrap="square" lIns="91425" tIns="45700" rIns="91425" bIns="45700" anchor="t" anchorCtr="0">
            <a:spAutoFit/>
          </a:bodyPr>
          <a:lstStyle/>
          <a:p>
            <a:pPr algn="ctr"/>
            <a:r>
              <a:rPr lang="mr-IN" sz="4400" b="1" dirty="0" smtClean="0"/>
              <a:t>1</a:t>
            </a:r>
            <a:r>
              <a:rPr lang="en-US" sz="4400" b="1" dirty="0" smtClean="0"/>
              <a:t> </a:t>
            </a:r>
            <a:r>
              <a:rPr lang="mr-IN" sz="4400" b="1" dirty="0" smtClean="0"/>
              <a:t>Peter</a:t>
            </a:r>
            <a:r>
              <a:rPr lang="en-US" sz="4400" b="1" dirty="0" smtClean="0"/>
              <a:t> </a:t>
            </a:r>
            <a:r>
              <a:rPr lang="mr-IN" sz="4400" b="1" dirty="0" smtClean="0"/>
              <a:t>3</a:t>
            </a:r>
            <a:r>
              <a:rPr lang="mr-IN" sz="4400" b="1" dirty="0"/>
              <a:t>:8-</a:t>
            </a:r>
            <a:r>
              <a:rPr lang="mr-IN" sz="4400" b="1" dirty="0" smtClean="0"/>
              <a:t>17</a:t>
            </a:r>
            <a:r>
              <a:rPr lang="en-US" sz="4400" b="1" dirty="0" smtClean="0"/>
              <a:t> </a:t>
            </a:r>
            <a:r>
              <a:rPr lang="en-US" sz="4400" b="1" dirty="0" smtClean="0"/>
              <a:t> </a:t>
            </a:r>
            <a:r>
              <a:rPr lang="en-US" sz="4400" b="1" dirty="0"/>
              <a:t>(NRSV)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xmlns="" id="{724F6416-F773-1E4C-9CDA-2E981EAB60CE}"/>
              </a:ext>
            </a:extLst>
          </p:cNvPr>
          <p:cNvSpPr txBox="1"/>
          <p:nvPr/>
        </p:nvSpPr>
        <p:spPr>
          <a:xfrm>
            <a:off x="976187" y="879386"/>
            <a:ext cx="10220400" cy="666809"/>
          </a:xfrm>
          <a:prstGeom prst="rect">
            <a:avLst/>
          </a:prstGeom>
          <a:noFill/>
          <a:ln>
            <a:noFill/>
          </a:ln>
        </p:spPr>
        <p:txBody>
          <a:bodyPr spcFirstLastPara="1" wrap="square" lIns="91425" tIns="45700" rIns="91425" bIns="45700" anchor="t" anchorCtr="0">
            <a:spAutoFit/>
          </a:bodyPr>
          <a:lstStyle/>
          <a:p>
            <a:pPr marL="452438" indent="-452438"/>
            <a:r>
              <a:rPr lang="en-US" sz="2800" baseline="30000" dirty="0"/>
              <a:t>17	For it is better to suffer for doing good, if suffering should be God’s will, than to suffer for doing evil.</a:t>
            </a:r>
            <a:endParaRPr lang="en-US" sz="2800" baseline="30000" dirty="0"/>
          </a:p>
        </p:txBody>
      </p:sp>
    </p:spTree>
    <p:extLst>
      <p:ext uri="{BB962C8B-B14F-4D97-AF65-F5344CB8AC3E}">
        <p14:creationId xmlns:p14="http://schemas.microsoft.com/office/powerpoint/2010/main" val="1688546892"/>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078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buFont typeface="Arial"/>
              <a:buChar char="•"/>
            </a:pPr>
            <a:r>
              <a:rPr lang="en-US" sz="2800" b="1" dirty="0"/>
              <a:t>Paradox </a:t>
            </a:r>
            <a:r>
              <a:rPr lang="en-US" sz="2800" dirty="0"/>
              <a:t>–</a:t>
            </a:r>
            <a:r>
              <a:rPr lang="en-US" sz="2800" b="1" dirty="0"/>
              <a:t> </a:t>
            </a:r>
            <a:r>
              <a:rPr lang="en-US" sz="2800" dirty="0"/>
              <a:t>An apparent contradiction; opposing idea in the same thought.</a:t>
            </a:r>
          </a:p>
          <a:p>
            <a:pPr marL="457200" indent="-457200">
              <a:buFont typeface="Arial"/>
              <a:buChar char="•"/>
            </a:pPr>
            <a:r>
              <a:rPr lang="en-US" sz="2800" b="1" dirty="0"/>
              <a:t>Proverbial </a:t>
            </a:r>
            <a:r>
              <a:rPr lang="en-US" sz="2800" dirty="0"/>
              <a:t>– Like what is said in a well-known saying (proverb).</a:t>
            </a:r>
          </a:p>
          <a:p>
            <a:pPr marL="457200" indent="-457200">
              <a:buFont typeface="Arial"/>
              <a:buChar char="•"/>
            </a:pPr>
            <a:r>
              <a:rPr lang="en-US" sz="2800" b="1" dirty="0"/>
              <a:t>Sanctify </a:t>
            </a:r>
            <a:r>
              <a:rPr lang="en-US" sz="2800" dirty="0"/>
              <a:t>–</a:t>
            </a:r>
            <a:r>
              <a:rPr lang="en-US" sz="2800" b="1" dirty="0"/>
              <a:t> </a:t>
            </a:r>
            <a:r>
              <a:rPr lang="en-US" sz="2800" dirty="0"/>
              <a:t>To place in a special (separated) position of worship and adoration</a:t>
            </a:r>
            <a:r>
              <a:rPr lang="en-US" sz="2800" b="1" dirty="0"/>
              <a:t>.</a:t>
            </a:r>
          </a:p>
          <a:p>
            <a:pPr marL="457200" indent="-457200">
              <a:buFont typeface="Arial"/>
              <a:buChar char="•"/>
            </a:pPr>
            <a:r>
              <a:rPr lang="en-US" sz="2800" b="1" dirty="0"/>
              <a:t>Linchpin (Lynchpin) </a:t>
            </a:r>
            <a:r>
              <a:rPr lang="en-US" sz="2800" dirty="0"/>
              <a:t>–</a:t>
            </a:r>
            <a:r>
              <a:rPr lang="en-US" sz="2800" b="1" dirty="0"/>
              <a:t> </a:t>
            </a:r>
            <a:r>
              <a:rPr lang="en-US" sz="2800" dirty="0"/>
              <a:t>The essential factor on which something works. The heart of an argument or position.</a:t>
            </a:r>
          </a:p>
          <a:p>
            <a:pPr marL="457200" indent="-457200">
              <a:buFont typeface="Arial"/>
              <a:buChar char="•"/>
            </a:pPr>
            <a:r>
              <a:rPr lang="en-US" sz="2800" b="1" dirty="0"/>
              <a:t>Expository </a:t>
            </a:r>
            <a:r>
              <a:rPr lang="en-US" sz="2800" dirty="0"/>
              <a:t>– Designed to explain (or expose) the meanings of scripture. </a:t>
            </a:r>
            <a:endParaRPr lang="en-US" sz="28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t>If for any reason you missed the devotional reading of 2 Timothy 4:1-8 or simply glossed over it, you have robbed yourself greatly. For in it are golden nuggets of truth all genuine Christian believers must subscribe to. Traditionally, we read this passage as part of the Apostle Paul’s instructions to a junior minister. While that is true, the instructions and exhortations are for all believers.</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t>One gripping feature of the scriptures is the powerful way in which scripture confirms and proves scripture. We see a great example of this with verses 8 and verses 10-12 of the lesson text. The virtues listed in verse 3:8 sit in sweet harmony with the </a:t>
            </a:r>
            <a:r>
              <a:rPr lang="en-US" sz="2800" i="1" dirty="0"/>
              <a:t>Fruit of the Spirit</a:t>
            </a:r>
            <a:r>
              <a:rPr lang="en-US" sz="2800" dirty="0"/>
              <a:t> of Galatians 5:22-23. In like fashion, verses 10-12 echo Psalm 34:12-16. In essence, these scriptures call us to embrace the character of God in our hearts first, so that this godly character will naturally flow out of us in our dealings with other people.</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64576</TotalTime>
  <Words>737</Words>
  <Application>Microsoft Macintosh PowerPoint</Application>
  <PresentationFormat>Custom</PresentationFormat>
  <Paragraphs>38</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73</cp:revision>
  <dcterms:created xsi:type="dcterms:W3CDTF">2018-05-04T03:01:22Z</dcterms:created>
  <dcterms:modified xsi:type="dcterms:W3CDTF">2024-02-22T19:06:55Z</dcterms:modified>
</cp:coreProperties>
</file>