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61" r:id="rId5"/>
    <p:sldId id="262" r:id="rId6"/>
    <p:sldId id="263" r:id="rId7"/>
    <p:sldId id="265" r:id="rId8"/>
    <p:sldId id="266" r:id="rId9"/>
    <p:sldId id="269" r:id="rId10"/>
    <p:sldId id="270" r:id="rId11"/>
    <p:sldId id="271" r:id="rId12"/>
    <p:sldId id="272" r:id="rId13"/>
    <p:sldId id="273" r:id="rId14"/>
    <p:sldId id="281" r:id="rId15"/>
    <p:sldId id="274" r:id="rId16"/>
    <p:sldId id="275" r:id="rId17"/>
    <p:sldId id="276" r:id="rId18"/>
    <p:sldId id="286" r:id="rId19"/>
    <p:sldId id="284" r:id="rId20"/>
    <p:sldId id="278" r:id="rId21"/>
    <p:sldId id="280"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hDgLAbPcmCwyEEni42OW4utQFES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03"/>
    <p:restoredTop sz="94705"/>
  </p:normalViewPr>
  <p:slideViewPr>
    <p:cSldViewPr snapToGrid="0">
      <p:cViewPr varScale="1">
        <p:scale>
          <a:sx n="72" d="100"/>
          <a:sy n="72" d="100"/>
        </p:scale>
        <p:origin x="-136" y="-25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40" Type="http://customschemas.google.com/relationships/presentationmetadata" Target="metadata"/><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6302808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4" name="Google Shape;15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58026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4" name="Google Shape;16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 name="Google Shape;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4" name="Google Shape;7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 name="Google Shape;8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 name="Google Shape;9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
        <p:nvSpPr>
          <p:cNvPr id="12" name="Google Shape;12;p33"/>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8"/>
        <p:cNvGrpSpPr/>
        <p:nvPr/>
      </p:nvGrpSpPr>
      <p:grpSpPr>
        <a:xfrm>
          <a:off x="0" y="0"/>
          <a:ext cx="0" cy="0"/>
          <a:chOff x="0" y="0"/>
          <a:chExt cx="0" cy="0"/>
        </a:xfrm>
      </p:grpSpPr>
      <p:sp>
        <p:nvSpPr>
          <p:cNvPr id="29" name="Google Shape;29;p42"/>
          <p:cNvSpPr>
            <a:spLocks noGrp="1"/>
          </p:cNvSpPr>
          <p:nvPr>
            <p:ph type="pic" idx="2"/>
          </p:nvPr>
        </p:nvSpPr>
        <p:spPr>
          <a:xfrm>
            <a:off x="0" y="0"/>
            <a:ext cx="6096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30"/>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31"/>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2"/>
        <p:cNvGrpSpPr/>
        <p:nvPr/>
      </p:nvGrpSpPr>
      <p:grpSpPr>
        <a:xfrm>
          <a:off x="0" y="0"/>
          <a:ext cx="0" cy="0"/>
          <a:chOff x="0" y="0"/>
          <a:chExt cx="0" cy="0"/>
        </a:xfrm>
      </p:grpSpPr>
      <p:sp>
        <p:nvSpPr>
          <p:cNvPr id="33" name="Google Shape;33;p45"/>
          <p:cNvSpPr>
            <a:spLocks noGrp="1"/>
          </p:cNvSpPr>
          <p:nvPr>
            <p:ph type="pic" idx="2"/>
          </p:nvPr>
        </p:nvSpPr>
        <p:spPr>
          <a:xfrm>
            <a:off x="0" y="0"/>
            <a:ext cx="12192000" cy="6858000"/>
          </a:xfrm>
          <a:prstGeom prst="rect">
            <a:avLst/>
          </a:prstGeom>
          <a:noFill/>
          <a:ln>
            <a:noFill/>
          </a:ln>
        </p:spPr>
      </p:sp>
    </p:spTree>
  </p:cSld>
  <p:clrMapOvr>
    <a:masterClrMapping/>
  </p:clrMapOvr>
  <p:transition xmlns:p14="http://schemas.microsoft.com/office/powerpoint/2010/mai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4"/>
        <p:cNvGrpSpPr/>
        <p:nvPr/>
      </p:nvGrpSpPr>
      <p:grpSpPr>
        <a:xfrm>
          <a:off x="0" y="0"/>
          <a:ext cx="0" cy="0"/>
          <a:chOff x="0" y="0"/>
          <a:chExt cx="0" cy="0"/>
        </a:xfrm>
      </p:grpSpPr>
      <p:sp>
        <p:nvSpPr>
          <p:cNvPr id="35" name="Google Shape;35;p46"/>
          <p:cNvSpPr>
            <a:spLocks noGrp="1"/>
          </p:cNvSpPr>
          <p:nvPr>
            <p:ph type="pic" idx="2"/>
          </p:nvPr>
        </p:nvSpPr>
        <p:spPr>
          <a:xfrm>
            <a:off x="5371761" y="914401"/>
            <a:ext cx="5849257" cy="5029198"/>
          </a:xfrm>
          <a:prstGeom prst="rect">
            <a:avLst/>
          </a:prstGeom>
          <a:noFill/>
          <a:ln>
            <a:noFill/>
          </a:ln>
        </p:spPr>
      </p:sp>
    </p:spTree>
  </p:cSld>
  <p:clrMapOvr>
    <a:masterClrMapping/>
  </p:clrMapOvr>
  <p:transition xmlns:p14="http://schemas.microsoft.com/office/powerpoint/2010/mai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6"/>
        <p:cNvGrpSpPr/>
        <p:nvPr/>
      </p:nvGrpSpPr>
      <p:grpSpPr>
        <a:xfrm>
          <a:off x="0" y="0"/>
          <a:ext cx="0" cy="0"/>
          <a:chOff x="0" y="0"/>
          <a:chExt cx="0" cy="0"/>
        </a:xfrm>
      </p:grpSpPr>
      <p:sp>
        <p:nvSpPr>
          <p:cNvPr id="37" name="Google Shape;37;p47"/>
          <p:cNvSpPr>
            <a:spLocks noGrp="1"/>
          </p:cNvSpPr>
          <p:nvPr>
            <p:ph type="pic" idx="2"/>
          </p:nvPr>
        </p:nvSpPr>
        <p:spPr>
          <a:xfrm>
            <a:off x="4734232" y="-1"/>
            <a:ext cx="4100052" cy="6857999"/>
          </a:xfrm>
          <a:prstGeom prst="rect">
            <a:avLst/>
          </a:prstGeom>
          <a:noFill/>
          <a:ln>
            <a:noFill/>
          </a:ln>
        </p:spPr>
      </p:sp>
      <p:sp>
        <p:nvSpPr>
          <p:cNvPr id="38" name="Google Shape;38;p47"/>
          <p:cNvSpPr/>
          <p:nvPr/>
        </p:nvSpPr>
        <p:spPr>
          <a:xfrm>
            <a:off x="8834284" y="0"/>
            <a:ext cx="3357716" cy="6858000"/>
          </a:xfrm>
          <a:prstGeom prst="rect">
            <a:avLst/>
          </a:prstGeom>
          <a:solidFill>
            <a:srgbClr val="FEFEF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
        <p:cNvGrpSpPr/>
        <p:nvPr/>
      </p:nvGrpSpPr>
      <p:grpSpPr>
        <a:xfrm>
          <a:off x="0" y="0"/>
          <a:ext cx="0" cy="0"/>
          <a:chOff x="0" y="0"/>
          <a:chExt cx="0" cy="0"/>
        </a:xfrm>
      </p:grpSpPr>
      <p:sp>
        <p:nvSpPr>
          <p:cNvPr id="14" name="Google Shape;14;p34"/>
          <p:cNvSpPr>
            <a:spLocks noGrp="1"/>
          </p:cNvSpPr>
          <p:nvPr>
            <p:ph type="pic" idx="2"/>
          </p:nvPr>
        </p:nvSpPr>
        <p:spPr>
          <a:xfrm>
            <a:off x="4064000" y="0"/>
            <a:ext cx="4064000" cy="6318250"/>
          </a:xfrm>
          <a:prstGeom prst="rect">
            <a:avLst/>
          </a:prstGeom>
          <a:noFill/>
          <a:ln>
            <a:noFill/>
          </a:ln>
        </p:spPr>
      </p:sp>
    </p:spTree>
  </p:cSld>
  <p:clrMapOvr>
    <a:masterClrMapping/>
  </p:clrMapOvr>
  <p:transition xmlns:p14="http://schemas.microsoft.com/office/powerpoint/2010/mai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15"/>
        <p:cNvGrpSpPr/>
        <p:nvPr/>
      </p:nvGrpSpPr>
      <p:grpSpPr>
        <a:xfrm>
          <a:off x="0" y="0"/>
          <a:ext cx="0" cy="0"/>
          <a:chOff x="0" y="0"/>
          <a:chExt cx="0" cy="0"/>
        </a:xfrm>
      </p:grpSpPr>
      <p:sp>
        <p:nvSpPr>
          <p:cNvPr id="16" name="Google Shape;16;p35"/>
          <p:cNvSpPr>
            <a:spLocks noGrp="1"/>
          </p:cNvSpPr>
          <p:nvPr>
            <p:ph type="pic" idx="2"/>
          </p:nvPr>
        </p:nvSpPr>
        <p:spPr>
          <a:xfrm>
            <a:off x="0" y="1"/>
            <a:ext cx="12192000" cy="3497263"/>
          </a:xfrm>
          <a:prstGeom prst="rect">
            <a:avLst/>
          </a:prstGeom>
          <a:noFill/>
          <a:ln>
            <a:noFill/>
          </a:ln>
        </p:spPr>
      </p:sp>
    </p:spTree>
  </p:cSld>
  <p:clrMapOvr>
    <a:masterClrMapping/>
  </p:clrMapOvr>
  <p:transition xmlns:p14="http://schemas.microsoft.com/office/powerpoint/2010/mai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17"/>
        <p:cNvGrpSpPr/>
        <p:nvPr/>
      </p:nvGrpSpPr>
      <p:grpSpPr>
        <a:xfrm>
          <a:off x="0" y="0"/>
          <a:ext cx="0" cy="0"/>
          <a:chOff x="0" y="0"/>
          <a:chExt cx="0" cy="0"/>
        </a:xfrm>
      </p:grpSpPr>
    </p:spTree>
  </p:cSld>
  <p:clrMapOvr>
    <a:masterClrMapping/>
  </p:clrMapOvr>
  <p:transition xmlns:p14="http://schemas.microsoft.com/office/powerpoint/2010/mai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
        <p:cNvGrpSpPr/>
        <p:nvPr/>
      </p:nvGrpSpPr>
      <p:grpSpPr>
        <a:xfrm>
          <a:off x="0" y="0"/>
          <a:ext cx="0" cy="0"/>
          <a:chOff x="0" y="0"/>
          <a:chExt cx="0" cy="0"/>
        </a:xfrm>
      </p:grpSpPr>
      <p:sp>
        <p:nvSpPr>
          <p:cNvPr id="19" name="Google Shape;19;p37"/>
          <p:cNvSpPr>
            <a:spLocks noGrp="1"/>
          </p:cNvSpPr>
          <p:nvPr>
            <p:ph type="pic" idx="2"/>
          </p:nvPr>
        </p:nvSpPr>
        <p:spPr>
          <a:xfrm>
            <a:off x="685800" y="1123950"/>
            <a:ext cx="10820400" cy="4191000"/>
          </a:xfrm>
          <a:prstGeom prst="rect">
            <a:avLst/>
          </a:prstGeom>
          <a:noFill/>
          <a:ln>
            <a:noFill/>
          </a:ln>
        </p:spPr>
      </p:sp>
    </p:spTree>
  </p:cSld>
  <p:clrMapOvr>
    <a:masterClrMapping/>
  </p:clrMapOvr>
  <p:transition xmlns:p14="http://schemas.microsoft.com/office/powerpoint/2010/mai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0"/>
        <p:cNvGrpSpPr/>
        <p:nvPr/>
      </p:nvGrpSpPr>
      <p:grpSpPr>
        <a:xfrm>
          <a:off x="0" y="0"/>
          <a:ext cx="0" cy="0"/>
          <a:chOff x="0" y="0"/>
          <a:chExt cx="0" cy="0"/>
        </a:xfrm>
      </p:grpSpPr>
      <p:sp>
        <p:nvSpPr>
          <p:cNvPr id="21" name="Google Shape;21;p38"/>
          <p:cNvSpPr>
            <a:spLocks noGrp="1"/>
          </p:cNvSpPr>
          <p:nvPr>
            <p:ph type="pic" idx="2"/>
          </p:nvPr>
        </p:nvSpPr>
        <p:spPr>
          <a:xfrm>
            <a:off x="0" y="2728913"/>
            <a:ext cx="3048000" cy="3598862"/>
          </a:xfrm>
          <a:prstGeom prst="rect">
            <a:avLst/>
          </a:prstGeom>
          <a:noFill/>
          <a:ln>
            <a:noFill/>
          </a:ln>
        </p:spPr>
      </p:sp>
    </p:spTree>
  </p:cSld>
  <p:clrMapOvr>
    <a:masterClrMapping/>
  </p:clrMapOvr>
  <p:transition xmlns:p14="http://schemas.microsoft.com/office/powerpoint/2010/mai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22"/>
        <p:cNvGrpSpPr/>
        <p:nvPr/>
      </p:nvGrpSpPr>
      <p:grpSpPr>
        <a:xfrm>
          <a:off x="0" y="0"/>
          <a:ext cx="0" cy="0"/>
          <a:chOff x="0" y="0"/>
          <a:chExt cx="0" cy="0"/>
        </a:xfrm>
      </p:grpSpPr>
      <p:sp>
        <p:nvSpPr>
          <p:cNvPr id="23" name="Google Shape;23;p39"/>
          <p:cNvSpPr>
            <a:spLocks noGrp="1"/>
          </p:cNvSpPr>
          <p:nvPr>
            <p:ph type="pic" idx="2"/>
          </p:nvPr>
        </p:nvSpPr>
        <p:spPr>
          <a:xfrm>
            <a:off x="0" y="3034427"/>
            <a:ext cx="6096000" cy="3283824"/>
          </a:xfrm>
          <a:prstGeom prst="rect">
            <a:avLst/>
          </a:prstGeom>
          <a:noFill/>
          <a:ln>
            <a:noFill/>
          </a:ln>
        </p:spPr>
      </p:sp>
    </p:spTree>
  </p:cSld>
  <p:clrMapOvr>
    <a:masterClrMapping/>
  </p:clrMapOvr>
  <p:transition xmlns:p14="http://schemas.microsoft.com/office/powerpoint/2010/mai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6_Title Slide">
  <p:cSld name="6_Title Slide">
    <p:spTree>
      <p:nvGrpSpPr>
        <p:cNvPr id="1" name="Shape 24"/>
        <p:cNvGrpSpPr/>
        <p:nvPr/>
      </p:nvGrpSpPr>
      <p:grpSpPr>
        <a:xfrm>
          <a:off x="0" y="0"/>
          <a:ext cx="0" cy="0"/>
          <a:chOff x="0" y="0"/>
          <a:chExt cx="0" cy="0"/>
        </a:xfrm>
      </p:grpSpPr>
      <p:sp>
        <p:nvSpPr>
          <p:cNvPr id="25" name="Google Shape;25;p40"/>
          <p:cNvSpPr>
            <a:spLocks noGrp="1"/>
          </p:cNvSpPr>
          <p:nvPr>
            <p:ph type="pic" idx="2"/>
          </p:nvPr>
        </p:nvSpPr>
        <p:spPr>
          <a:xfrm>
            <a:off x="0" y="0"/>
            <a:ext cx="12192000" cy="3448050"/>
          </a:xfrm>
          <a:prstGeom prst="rect">
            <a:avLst/>
          </a:prstGeom>
          <a:noFill/>
          <a:ln>
            <a:noFill/>
          </a:ln>
        </p:spPr>
      </p:sp>
    </p:spTree>
  </p:cSld>
  <p:clrMapOvr>
    <a:masterClrMapping/>
  </p:clrMapOvr>
  <p:transition xmlns:p14="http://schemas.microsoft.com/office/powerpoint/2010/mai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6"/>
        <p:cNvGrpSpPr/>
        <p:nvPr/>
      </p:nvGrpSpPr>
      <p:grpSpPr>
        <a:xfrm>
          <a:off x="0" y="0"/>
          <a:ext cx="0" cy="0"/>
          <a:chOff x="0" y="0"/>
          <a:chExt cx="0" cy="0"/>
        </a:xfrm>
      </p:grpSpPr>
      <p:sp>
        <p:nvSpPr>
          <p:cNvPr id="27" name="Google Shape;27;p41"/>
          <p:cNvSpPr>
            <a:spLocks noGrp="1"/>
          </p:cNvSpPr>
          <p:nvPr>
            <p:ph type="pic" idx="2"/>
          </p:nvPr>
        </p:nvSpPr>
        <p:spPr>
          <a:xfrm>
            <a:off x="7403653" y="0"/>
            <a:ext cx="4788347" cy="6318250"/>
          </a:xfrm>
          <a:prstGeom prst="rect">
            <a:avLst/>
          </a:prstGeom>
          <a:noFill/>
          <a:ln>
            <a:noFill/>
          </a:ln>
        </p:spPr>
      </p:sp>
    </p:spTree>
  </p:cSld>
  <p:clrMapOvr>
    <a:masterClrMapping/>
  </p:clrMapOvr>
  <p:transition xmlns:p14="http://schemas.microsoft.com/office/powerpoint/2010/mai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8"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32"/>
          <p:cNvPicPr preferRelativeResize="0"/>
          <p:nvPr/>
        </p:nvPicPr>
        <p:blipFill rotWithShape="1">
          <a:blip r:embed="rId17">
            <a:alphaModFix/>
          </a:blip>
          <a:srcRect/>
          <a:stretch/>
        </p:blipFill>
        <p:spPr>
          <a:xfrm>
            <a:off x="422238" y="331836"/>
            <a:ext cx="921725" cy="347711"/>
          </a:xfrm>
          <a:prstGeom prst="rect">
            <a:avLst/>
          </a:prstGeom>
          <a:noFill/>
          <a:ln>
            <a:noFill/>
          </a:ln>
        </p:spPr>
      </p:pic>
      <p:sp>
        <p:nvSpPr>
          <p:cNvPr id="7" name="Google Shape;7;p32"/>
          <p:cNvSpPr/>
          <p:nvPr/>
        </p:nvSpPr>
        <p:spPr>
          <a:xfrm>
            <a:off x="0" y="6318250"/>
            <a:ext cx="6096000" cy="539750"/>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7F7F7F"/>
              </a:solidFill>
              <a:latin typeface="Quattrocento Sans"/>
              <a:ea typeface="Quattrocento Sans"/>
              <a:cs typeface="Quattrocento Sans"/>
              <a:sym typeface="Quattrocento Sans"/>
            </a:endParaRPr>
          </a:p>
        </p:txBody>
      </p:sp>
      <p:sp>
        <p:nvSpPr>
          <p:cNvPr id="8" name="Google Shape;8;p32"/>
          <p:cNvSpPr txBox="1"/>
          <p:nvPr/>
        </p:nvSpPr>
        <p:spPr>
          <a:xfrm>
            <a:off x="172499" y="6434237"/>
            <a:ext cx="463550" cy="307777"/>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fld id="{00000000-1234-1234-1234-123412341234}" type="slidenum">
              <a:rPr lang="en-US" sz="1400" b="0" i="0" u="none" strike="noStrike" cap="none">
                <a:solidFill>
                  <a:srgbClr val="A5A5A5"/>
                </a:solidFill>
                <a:latin typeface="Quattrocento Sans"/>
                <a:ea typeface="Quattrocento Sans"/>
                <a:cs typeface="Quattrocento Sans"/>
                <a:sym typeface="Quattrocento Sans"/>
              </a:rPr>
              <a:t>‹#›</a:t>
            </a:fld>
            <a:endParaRPr sz="4400" b="0" i="0" u="none" strike="noStrike" cap="none">
              <a:solidFill>
                <a:srgbClr val="A5A5A5"/>
              </a:solidFill>
              <a:latin typeface="Quattrocento Sans"/>
              <a:ea typeface="Quattrocento Sans"/>
              <a:cs typeface="Quattrocento Sans"/>
              <a:sym typeface="Quattrocento Sans"/>
            </a:endParaRPr>
          </a:p>
        </p:txBody>
      </p:sp>
      <p:cxnSp>
        <p:nvCxnSpPr>
          <p:cNvPr id="9" name="Google Shape;9;p32"/>
          <p:cNvCxnSpPr/>
          <p:nvPr/>
        </p:nvCxnSpPr>
        <p:spPr>
          <a:xfrm>
            <a:off x="775119" y="6442982"/>
            <a:ext cx="0" cy="290286"/>
          </a:xfrm>
          <a:prstGeom prst="straightConnector1">
            <a:avLst/>
          </a:prstGeom>
          <a:noFill/>
          <a:ln w="9525" cap="flat" cmpd="sng">
            <a:solidFill>
              <a:srgbClr val="D8D8D8">
                <a:alpha val="69803"/>
              </a:srgbClr>
            </a:solidFill>
            <a:prstDash val="solid"/>
            <a:miter lim="800000"/>
            <a:headEnd type="none" w="sm" len="sm"/>
            <a:tailEnd type="none" w="sm" len="sm"/>
          </a:ln>
        </p:spPr>
      </p:cxnSp>
      <p:pic>
        <p:nvPicPr>
          <p:cNvPr id="10" name="Google Shape;10;p32"/>
          <p:cNvPicPr preferRelativeResize="0"/>
          <p:nvPr/>
        </p:nvPicPr>
        <p:blipFill rotWithShape="1">
          <a:blip r:embed="rId18">
            <a:alphaModFix/>
          </a:blip>
          <a:srcRect/>
          <a:stretch/>
        </p:blipFill>
        <p:spPr>
          <a:xfrm>
            <a:off x="-1" y="-1"/>
            <a:ext cx="12192000" cy="689445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xmlns:p14="http://schemas.microsoft.com/office/powerpoint/2010/main" spd="slow">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43" name="Google Shape;43;p1"/>
          <p:cNvGrpSpPr/>
          <p:nvPr/>
        </p:nvGrpSpPr>
        <p:grpSpPr>
          <a:xfrm>
            <a:off x="236027" y="243425"/>
            <a:ext cx="11719946" cy="6371150"/>
            <a:chOff x="236027" y="243425"/>
            <a:chExt cx="11719946" cy="6371150"/>
          </a:xfrm>
        </p:grpSpPr>
        <p:sp>
          <p:nvSpPr>
            <p:cNvPr id="44" name="Google Shape;44;p1"/>
            <p:cNvSpPr/>
            <p:nvPr/>
          </p:nvSpPr>
          <p:spPr>
            <a:xfrm>
              <a:off x="236027"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5" name="Google Shape;45;p1"/>
            <p:cNvSpPr/>
            <p:nvPr/>
          </p:nvSpPr>
          <p:spPr>
            <a:xfrm rot="10800000">
              <a:off x="11052693"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6" name="Google Shape;46;p1"/>
            <p:cNvSpPr/>
            <p:nvPr/>
          </p:nvSpPr>
          <p:spPr>
            <a:xfrm flipH="1">
              <a:off x="11052693" y="24342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sp>
          <p:nvSpPr>
            <p:cNvPr id="47" name="Google Shape;47;p1"/>
            <p:cNvSpPr/>
            <p:nvPr/>
          </p:nvSpPr>
          <p:spPr>
            <a:xfrm rot="10800000" flipH="1">
              <a:off x="236027" y="5711295"/>
              <a:ext cx="903280" cy="903280"/>
            </a:xfrm>
            <a:prstGeom prst="halfFrame">
              <a:avLst>
                <a:gd name="adj1" fmla="val 20431"/>
                <a:gd name="adj2" fmla="val 21661"/>
              </a:avLst>
            </a:prstGeom>
            <a:solidFill>
              <a:schemeClr val="lt1">
                <a:alpha val="1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D8D8D8"/>
                </a:solidFill>
                <a:latin typeface="Quattrocento Sans"/>
                <a:ea typeface="Quattrocento Sans"/>
                <a:cs typeface="Quattrocento Sans"/>
                <a:sym typeface="Quattrocento Sans"/>
              </a:endParaRPr>
            </a:p>
          </p:txBody>
        </p:sp>
      </p:grpSp>
      <p:pic>
        <p:nvPicPr>
          <p:cNvPr id="48" name="Google Shape;48;p1"/>
          <p:cNvPicPr preferRelativeResize="0"/>
          <p:nvPr/>
        </p:nvPicPr>
        <p:blipFill>
          <a:blip r:embed="rId3">
            <a:extLst>
              <a:ext uri="{28A0092B-C50C-407E-A947-70E740481C1C}">
                <a14:useLocalDpi xmlns:a14="http://schemas.microsoft.com/office/drawing/2010/main" val="0"/>
              </a:ext>
            </a:extLst>
          </a:blip>
          <a:stretch>
            <a:fillRect/>
          </a:stretch>
        </p:blipFill>
        <p:spPr>
          <a:xfrm>
            <a:off x="1" y="-54896"/>
            <a:ext cx="12321684" cy="6967791"/>
          </a:xfrm>
          <a:prstGeom prst="rect">
            <a:avLst/>
          </a:prstGeom>
          <a:noFill/>
          <a:ln>
            <a:noFill/>
          </a:ln>
        </p:spPr>
      </p:pic>
      <p:sp>
        <p:nvSpPr>
          <p:cNvPr id="49" name="Google Shape;49;p1"/>
          <p:cNvSpPr txBox="1"/>
          <p:nvPr/>
        </p:nvSpPr>
        <p:spPr>
          <a:xfrm>
            <a:off x="620110" y="5893892"/>
            <a:ext cx="4217985" cy="37959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0" u="none" strike="noStrike" cap="none" baseline="30000" dirty="0">
                <a:solidFill>
                  <a:schemeClr val="dk1"/>
                </a:solidFill>
                <a:latin typeface="Arial"/>
                <a:ea typeface="Arial"/>
                <a:cs typeface="Arial"/>
                <a:sym typeface="Arial"/>
              </a:rPr>
              <a:t>LESSON </a:t>
            </a:r>
            <a:r>
              <a:rPr lang="en-US" sz="2800" b="1" baseline="30000" dirty="0">
                <a:solidFill>
                  <a:schemeClr val="dk1"/>
                </a:solidFill>
              </a:rPr>
              <a:t>2</a:t>
            </a:r>
            <a:r>
              <a:rPr lang="en-US" sz="2800" b="1" i="0" u="none" strike="noStrike" cap="none" baseline="30000" dirty="0" smtClean="0">
                <a:solidFill>
                  <a:schemeClr val="dk1"/>
                </a:solidFill>
                <a:latin typeface="Arial"/>
                <a:ea typeface="Arial"/>
                <a:cs typeface="Arial"/>
                <a:sym typeface="Arial"/>
              </a:rPr>
              <a:t>:  </a:t>
            </a:r>
            <a:r>
              <a:rPr lang="en-US" sz="2800" b="1" baseline="30000" dirty="0" smtClean="0">
                <a:solidFill>
                  <a:schemeClr val="dk1"/>
                </a:solidFill>
              </a:rPr>
              <a:t>MARCH</a:t>
            </a:r>
            <a:r>
              <a:rPr lang="en-US" sz="2800" b="1" i="0" u="none" strike="noStrike" cap="none" baseline="30000" dirty="0" smtClean="0">
                <a:solidFill>
                  <a:schemeClr val="dk1"/>
                </a:solidFill>
                <a:latin typeface="Arial"/>
                <a:ea typeface="Arial"/>
                <a:cs typeface="Arial"/>
                <a:sym typeface="Arial"/>
              </a:rPr>
              <a:t> </a:t>
            </a:r>
            <a:r>
              <a:rPr lang="en-US" sz="2800" b="1" i="0" u="none" strike="noStrike" cap="none" baseline="30000" dirty="0">
                <a:solidFill>
                  <a:schemeClr val="dk1"/>
                </a:solidFill>
                <a:latin typeface="Arial"/>
                <a:ea typeface="Arial"/>
                <a:cs typeface="Arial"/>
                <a:sym typeface="Arial"/>
              </a:rPr>
              <a:t>10</a:t>
            </a:r>
            <a:endParaRPr sz="2800" b="1" baseline="3000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24" name="Google Shape;124;p15"/>
          <p:cNvSpPr txBox="1"/>
          <p:nvPr/>
        </p:nvSpPr>
        <p:spPr>
          <a:xfrm>
            <a:off x="826572" y="965505"/>
            <a:ext cx="10595400" cy="4163613"/>
          </a:xfrm>
          <a:prstGeom prst="rect">
            <a:avLst/>
          </a:prstGeom>
          <a:noFill/>
          <a:ln>
            <a:noFill/>
          </a:ln>
        </p:spPr>
        <p:txBody>
          <a:bodyPr spcFirstLastPara="1" wrap="square" lIns="91425" tIns="45700" rIns="91425" bIns="45700" anchor="t" anchorCtr="0">
            <a:noAutofit/>
          </a:bodyPr>
          <a:lstStyle/>
          <a:p>
            <a:pPr algn="just"/>
            <a:r>
              <a:rPr lang="en-US" sz="4400" baseline="30000" dirty="0"/>
              <a:t>In the preceding sections, we noted that it is useful to examine ourselves periodically. One reason we should do this is because spreading false rumors or unfounded reports about individuals is unchristian and can tarnish people’s reputations. We can unwittingly share unfounded allegations which can tarnish or destroy the ministries or careers of others. Therefore, even when sharing “jokes” we must exercise a degree of caution.</a:t>
            </a:r>
          </a:p>
        </p:txBody>
      </p:sp>
    </p:spTree>
  </p:cSld>
  <p:clrMapOvr>
    <a:masterClrMapping/>
  </p:clrMapOvr>
  <p:transition xmlns:p14="http://schemas.microsoft.com/office/powerpoint/2010/mai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pic>
        <p:nvPicPr>
          <p:cNvPr id="130" name="Google Shape;130;p18" descr="LFS PP Slide Case Study.jpg"/>
          <p:cNvPicPr preferRelativeResize="0"/>
          <p:nvPr/>
        </p:nvPicPr>
        <p:blipFill rotWithShape="1">
          <a:blip r:embed="rId3">
            <a:alphaModFix/>
          </a:blip>
          <a:srcRect/>
          <a:stretch/>
        </p:blipFill>
        <p:spPr>
          <a:xfrm>
            <a:off x="-35864" y="0"/>
            <a:ext cx="12227864" cy="6914737"/>
          </a:xfrm>
          <a:prstGeom prst="rect">
            <a:avLst/>
          </a:prstGeom>
          <a:noFill/>
          <a:ln>
            <a:noFill/>
          </a:ln>
        </p:spPr>
      </p:pic>
    </p:spTree>
  </p:cSld>
  <p:clrMapOvr>
    <a:masterClrMapping/>
  </p:clrMapOvr>
  <p:transition xmlns:p14="http://schemas.microsoft.com/office/powerpoint/2010/mai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22"/>
          <p:cNvSpPr txBox="1"/>
          <p:nvPr/>
        </p:nvSpPr>
        <p:spPr>
          <a:xfrm>
            <a:off x="701524" y="3531810"/>
            <a:ext cx="2491500" cy="769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4400">
              <a:solidFill>
                <a:schemeClr val="dk1"/>
              </a:solidFill>
              <a:latin typeface="Quattrocento Sans"/>
              <a:ea typeface="Quattrocento Sans"/>
              <a:cs typeface="Quattrocento Sans"/>
              <a:sym typeface="Quattrocento Sans"/>
            </a:endParaRPr>
          </a:p>
        </p:txBody>
      </p:sp>
      <p:sp>
        <p:nvSpPr>
          <p:cNvPr id="2" name="TextBox 1"/>
          <p:cNvSpPr txBox="1"/>
          <p:nvPr/>
        </p:nvSpPr>
        <p:spPr>
          <a:xfrm>
            <a:off x="1042333" y="1006458"/>
            <a:ext cx="10171731" cy="2800766"/>
          </a:xfrm>
          <a:prstGeom prst="rect">
            <a:avLst/>
          </a:prstGeom>
          <a:noFill/>
        </p:spPr>
        <p:txBody>
          <a:bodyPr wrap="square" rtlCol="0">
            <a:spAutoFit/>
          </a:bodyPr>
          <a:lstStyle/>
          <a:p>
            <a:pPr algn="just"/>
            <a:r>
              <a:rPr lang="en-US" sz="4400" baseline="30000" dirty="0"/>
              <a:t>The power and usefulness of examining ourselves is not just a “Christian thing” we do to show how pious we are. Secular mental health professionals also promote self-examination. In a </a:t>
            </a:r>
            <a:r>
              <a:rPr lang="en-US" sz="4400" i="1" baseline="30000" dirty="0"/>
              <a:t>Psychology Today</a:t>
            </a:r>
            <a:r>
              <a:rPr lang="en-US" sz="4400" baseline="30000" dirty="0"/>
              <a:t> posting on October 26, 2018, Michael Austin, Ph.D. gave useful insights on the practice of self-examination in “The Lost Practice of Self-Examination.”</a:t>
            </a:r>
          </a:p>
        </p:txBody>
      </p:sp>
    </p:spTree>
  </p:cSld>
  <p:clrMapOvr>
    <a:masterClrMapping/>
  </p:clrMapOvr>
  <p:transition xmlns:p14="http://schemas.microsoft.com/office/powerpoint/2010/mai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3" name="Google Shape;141;p24" descr="LFS PP Slide Life Application.jpg">
            <a:extLst>
              <a:ext uri="{FF2B5EF4-FFF2-40B4-BE49-F238E27FC236}">
                <a16:creationId xmlns:a16="http://schemas.microsoft.com/office/drawing/2014/main" xmlns="" id="{375B2FE4-AB01-CB47-8ED5-030DFF1A369B}"/>
              </a:ext>
            </a:extLst>
          </p:cNvPr>
          <p:cNvPicPr preferRelativeResize="0"/>
          <p:nvPr/>
        </p:nvPicPr>
        <p:blipFill rotWithShape="1">
          <a:blip r:embed="rId3">
            <a:alphaModFix/>
          </a:blip>
          <a:srcRect/>
          <a:stretch/>
        </p:blipFill>
        <p:spPr>
          <a:xfrm>
            <a:off x="-1" y="-12267"/>
            <a:ext cx="12192001" cy="6894457"/>
          </a:xfrm>
          <a:prstGeom prst="rect">
            <a:avLst/>
          </a:prstGeom>
          <a:noFill/>
          <a:ln>
            <a:noFill/>
          </a:ln>
        </p:spPr>
      </p:pic>
    </p:spTree>
  </p:cSld>
  <p:clrMapOvr>
    <a:masterClrMapping/>
  </p:clrMapOvr>
  <p:transition xmlns:p14="http://schemas.microsoft.com/office/powerpoint/2010/mai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2237" y="1198176"/>
            <a:ext cx="10183712" cy="4606388"/>
          </a:xfrm>
          <a:prstGeom prst="rect">
            <a:avLst/>
          </a:prstGeom>
          <a:noFill/>
        </p:spPr>
        <p:txBody>
          <a:bodyPr wrap="square" rtlCol="0">
            <a:spAutoFit/>
          </a:bodyPr>
          <a:lstStyle/>
          <a:p>
            <a:pPr algn="just"/>
            <a:r>
              <a:rPr lang="en-US" sz="4400" baseline="30000" dirty="0"/>
              <a:t>As noted at the start, self-examination is the rope on which this lesson swings. It is therefore no surprise that we open the </a:t>
            </a:r>
            <a:r>
              <a:rPr lang="en-US" sz="4400" b="1" baseline="30000" dirty="0"/>
              <a:t>Life Application</a:t>
            </a:r>
            <a:r>
              <a:rPr lang="en-US" sz="4400" baseline="30000" dirty="0"/>
              <a:t> section with a call for meaningful self-examination. Set a convenient time during the week and reflect on your faith walk. During this quiet time, reflect on how well you are maturing as a Christian. Compare your views on the crucial aspect of the Christian faith. Are you convinced beyond a reasonable doubt that God exists, created all that is in the world, created humans, and is owed the worship and adoration of the people he created?</a:t>
            </a:r>
          </a:p>
        </p:txBody>
      </p:sp>
    </p:spTree>
    <p:extLst>
      <p:ext uri="{BB962C8B-B14F-4D97-AF65-F5344CB8AC3E}">
        <p14:creationId xmlns:p14="http://schemas.microsoft.com/office/powerpoint/2010/main" val="2509352106"/>
      </p:ext>
    </p:extLst>
  </p:cSld>
  <p:clrMapOvr>
    <a:masterClrMapping/>
  </p:clrMapOvr>
  <p:transition xmlns:p14="http://schemas.microsoft.com/office/powerpoint/2010/mai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27" descr="LFS PP Slide Questions.jpg"/>
          <p:cNvPicPr preferRelativeResize="0"/>
          <p:nvPr/>
        </p:nvPicPr>
        <p:blipFill rotWithShape="1">
          <a:blip r:embed="rId3">
            <a:alphaModFix/>
          </a:blip>
          <a:srcRect/>
          <a:stretch/>
        </p:blipFill>
        <p:spPr>
          <a:xfrm>
            <a:off x="3087" y="3726"/>
            <a:ext cx="12176818" cy="6885871"/>
          </a:xfrm>
          <a:prstGeom prst="rect">
            <a:avLst/>
          </a:prstGeom>
          <a:noFill/>
          <a:ln>
            <a:noFill/>
          </a:ln>
        </p:spPr>
      </p:pic>
    </p:spTree>
  </p:cSld>
  <p:clrMapOvr>
    <a:masterClrMapping/>
  </p:clrMapOvr>
  <p:transition xmlns:p14="http://schemas.microsoft.com/office/powerpoint/2010/mai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8"/>
          <p:cNvSpPr txBox="1"/>
          <p:nvPr/>
        </p:nvSpPr>
        <p:spPr>
          <a:xfrm>
            <a:off x="798286" y="1692237"/>
            <a:ext cx="10559143" cy="1446509"/>
          </a:xfrm>
          <a:prstGeom prst="rect">
            <a:avLst/>
          </a:prstGeom>
          <a:noFill/>
          <a:ln>
            <a:noFill/>
          </a:ln>
        </p:spPr>
        <p:txBody>
          <a:bodyPr spcFirstLastPara="1" wrap="square" lIns="91425" tIns="45700" rIns="91425" bIns="45700" anchor="t" anchorCtr="0">
            <a:spAutoFit/>
          </a:bodyPr>
          <a:lstStyle/>
          <a:p>
            <a:pPr marL="463550" indent="-463550"/>
            <a:r>
              <a:rPr lang="en-US" sz="4400" baseline="30000" dirty="0"/>
              <a:t>1. </a:t>
            </a:r>
            <a:r>
              <a:rPr lang="en-US" sz="4400" baseline="30000" dirty="0" smtClean="0"/>
              <a:t>Why </a:t>
            </a:r>
            <a:r>
              <a:rPr lang="en-US" sz="4400" baseline="30000" dirty="0"/>
              <a:t>does self-examination seem so hard even when we do it within the privacy of our own homes and thoughts?</a:t>
            </a:r>
          </a:p>
          <a:p>
            <a:pPr marL="463550" indent="-463550"/>
            <a:r>
              <a:rPr lang="en-US" sz="4400" baseline="30000" dirty="0"/>
              <a:t> </a:t>
            </a:r>
          </a:p>
        </p:txBody>
      </p:sp>
    </p:spTree>
  </p:cSld>
  <p:clrMapOvr>
    <a:masterClrMapping/>
  </p:clrMapOvr>
  <p:transition xmlns:p14="http://schemas.microsoft.com/office/powerpoint/2010/mai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p:nvPr/>
        </p:nvSpPr>
        <p:spPr>
          <a:xfrm>
            <a:off x="822476" y="1280773"/>
            <a:ext cx="10559100" cy="995104"/>
          </a:xfrm>
          <a:prstGeom prst="rect">
            <a:avLst/>
          </a:prstGeom>
          <a:noFill/>
          <a:ln>
            <a:noFill/>
          </a:ln>
        </p:spPr>
        <p:txBody>
          <a:bodyPr spcFirstLastPara="1" wrap="square" lIns="91425" tIns="45700" rIns="91425" bIns="45700" anchor="t" anchorCtr="0">
            <a:spAutoFit/>
          </a:bodyPr>
          <a:lstStyle/>
          <a:p>
            <a:pPr marL="401638" indent="-401638"/>
            <a:r>
              <a:rPr lang="en-US" sz="4300" baseline="30000" dirty="0"/>
              <a:t>2. </a:t>
            </a:r>
            <a:r>
              <a:rPr lang="en-US" sz="4400" baseline="30000" dirty="0"/>
              <a:t>Can our own eagerness to examine and criticize others be a clever device to not face our own shortcomings</a:t>
            </a:r>
            <a:r>
              <a:rPr lang="en-US" sz="4400" baseline="30000" dirty="0" smtClean="0"/>
              <a:t>?</a:t>
            </a:r>
            <a:r>
              <a:rPr lang="en-US" sz="4300" spc="-150" baseline="30000" dirty="0"/>
              <a:t> </a:t>
            </a:r>
          </a:p>
        </p:txBody>
      </p:sp>
    </p:spTree>
  </p:cSld>
  <p:clrMapOvr>
    <a:masterClrMapping/>
  </p:clrMapOvr>
  <p:transition xmlns:p14="http://schemas.microsoft.com/office/powerpoint/2010/mai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56;p29">
            <a:extLst>
              <a:ext uri="{FF2B5EF4-FFF2-40B4-BE49-F238E27FC236}">
                <a16:creationId xmlns:a16="http://schemas.microsoft.com/office/drawing/2014/main" xmlns="" id="{38A825C0-1D0F-C848-8567-3E38D732FF98}"/>
              </a:ext>
            </a:extLst>
          </p:cNvPr>
          <p:cNvSpPr txBox="1"/>
          <p:nvPr/>
        </p:nvSpPr>
        <p:spPr>
          <a:xfrm>
            <a:off x="822476" y="873000"/>
            <a:ext cx="10559100" cy="995104"/>
          </a:xfrm>
          <a:prstGeom prst="rect">
            <a:avLst/>
          </a:prstGeom>
          <a:noFill/>
          <a:ln>
            <a:noFill/>
          </a:ln>
        </p:spPr>
        <p:txBody>
          <a:bodyPr spcFirstLastPara="1" wrap="square" lIns="91425" tIns="45700" rIns="91425" bIns="45700" anchor="t" anchorCtr="0">
            <a:spAutoFit/>
          </a:bodyPr>
          <a:lstStyle/>
          <a:p>
            <a:pPr marL="458788" indent="-458788"/>
            <a:r>
              <a:rPr lang="en-US" sz="4400" baseline="30000" dirty="0"/>
              <a:t>3. </a:t>
            </a:r>
            <a:r>
              <a:rPr lang="en-US" sz="4400" baseline="30000" dirty="0"/>
              <a:t>How does a healthy self-examination differ from a negative witch-hunt to condemn and bemoan our past mistakes?</a:t>
            </a:r>
          </a:p>
        </p:txBody>
      </p:sp>
    </p:spTree>
    <p:extLst>
      <p:ext uri="{BB962C8B-B14F-4D97-AF65-F5344CB8AC3E}">
        <p14:creationId xmlns:p14="http://schemas.microsoft.com/office/powerpoint/2010/main" val="3083734648"/>
      </p:ext>
    </p:extLst>
  </p:cSld>
  <p:clrMapOvr>
    <a:masterClrMapping/>
  </p:clrMapOvr>
  <p:transition xmlns:p14="http://schemas.microsoft.com/office/powerpoint/2010/mai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30"/>
          <p:cNvPicPr preferRelativeResize="0"/>
          <p:nvPr/>
        </p:nvPicPr>
        <p:blipFill rotWithShape="1">
          <a:blip r:embed="rId3">
            <a:alphaModFix/>
          </a:blip>
          <a:srcRect/>
          <a:stretch/>
        </p:blipFill>
        <p:spPr>
          <a:xfrm>
            <a:off x="0" y="-22616"/>
            <a:ext cx="12231690" cy="6916901"/>
          </a:xfrm>
          <a:prstGeom prst="rect">
            <a:avLst/>
          </a:prstGeom>
          <a:noFill/>
          <a:ln>
            <a:noFill/>
          </a:ln>
        </p:spPr>
      </p:pic>
    </p:spTree>
    <p:extLst>
      <p:ext uri="{BB962C8B-B14F-4D97-AF65-F5344CB8AC3E}">
        <p14:creationId xmlns:p14="http://schemas.microsoft.com/office/powerpoint/2010/main" val="4037986901"/>
      </p:ext>
    </p:extLst>
  </p:cSld>
  <p:clrMapOvr>
    <a:masterClrMapping/>
  </p:clrMapOvr>
  <p:transition xmlns:p14="http://schemas.microsoft.com/office/powerpoint/2010/mai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2"/>
          <p:cNvSpPr txBox="1"/>
          <p:nvPr/>
        </p:nvSpPr>
        <p:spPr>
          <a:xfrm>
            <a:off x="683409" y="720858"/>
            <a:ext cx="10825200" cy="5580975"/>
          </a:xfrm>
          <a:prstGeom prst="rect">
            <a:avLst/>
          </a:prstGeom>
          <a:noFill/>
          <a:ln>
            <a:noFill/>
          </a:ln>
        </p:spPr>
        <p:txBody>
          <a:bodyPr spcFirstLastPara="1" wrap="square" lIns="91425" tIns="45700" rIns="91425" bIns="45700" anchor="t" anchorCtr="0">
            <a:spAutoFit/>
          </a:bodyPr>
          <a:lstStyle/>
          <a:p>
            <a:pPr algn="ctr"/>
            <a:r>
              <a:rPr lang="en-US" sz="6600" b="1" baseline="30000" dirty="0" smtClean="0"/>
              <a:t>Testing</a:t>
            </a:r>
            <a:r>
              <a:rPr lang="en-US" sz="6600" b="1" baseline="30000" dirty="0"/>
              <a:t> </a:t>
            </a:r>
            <a:r>
              <a:rPr lang="en-US" sz="6600" b="1" baseline="30000" dirty="0" smtClean="0"/>
              <a:t>Our</a:t>
            </a:r>
            <a:r>
              <a:rPr lang="en-US" sz="6600" b="1" dirty="0" smtClean="0"/>
              <a:t> </a:t>
            </a:r>
            <a:r>
              <a:rPr lang="en-US" sz="6600" b="1" baseline="30000" dirty="0" smtClean="0"/>
              <a:t>Faith</a:t>
            </a:r>
            <a:endParaRPr lang="en-US" sz="6600" b="1" baseline="30000" dirty="0"/>
          </a:p>
          <a:p>
            <a:endParaRPr lang="en-US" sz="4400" baseline="30000" dirty="0"/>
          </a:p>
          <a:p>
            <a:r>
              <a:rPr lang="en-US" sz="5400" b="1" baseline="30000" dirty="0"/>
              <a:t>Focus Scripture:  </a:t>
            </a:r>
            <a:r>
              <a:rPr lang="en-US" sz="5400" baseline="30000" dirty="0"/>
              <a:t>2 Corinthians 13:5-11</a:t>
            </a:r>
          </a:p>
          <a:p>
            <a:endParaRPr lang="en-US" sz="4400" baseline="30000" dirty="0"/>
          </a:p>
          <a:p>
            <a:endParaRPr lang="fi-FI" sz="2400" baseline="30000" dirty="0">
              <a:latin typeface="+mj-lt"/>
            </a:endParaRPr>
          </a:p>
          <a:p>
            <a:pPr algn="ctr"/>
            <a:r>
              <a:rPr lang="fi-FI" sz="5400" b="1" baseline="30000" dirty="0">
                <a:latin typeface="+mj-lt"/>
              </a:rPr>
              <a:t>Key </a:t>
            </a:r>
            <a:r>
              <a:rPr lang="fi-FI" sz="5400" b="1" baseline="30000" dirty="0" err="1">
                <a:latin typeface="+mj-lt"/>
              </a:rPr>
              <a:t>Verse</a:t>
            </a:r>
            <a:r>
              <a:rPr lang="fi-FI" sz="5400" b="1" baseline="30000" dirty="0">
                <a:latin typeface="+mj-lt"/>
              </a:rPr>
              <a:t>:</a:t>
            </a:r>
            <a:r>
              <a:rPr lang="en-US" i="1" dirty="0"/>
              <a:t> </a:t>
            </a:r>
            <a:r>
              <a:rPr lang="en-US" sz="5400" baseline="30000" dirty="0"/>
              <a:t>Examine yourselves to see whether you are living in the faith. 2 Corinthians 13:5a</a:t>
            </a:r>
          </a:p>
          <a:p>
            <a:pPr algn="ctr"/>
            <a:r>
              <a:rPr lang="en-US" sz="5400" i="1" baseline="30000" dirty="0" smtClean="0"/>
              <a:t>(NRSV UE)</a:t>
            </a:r>
            <a:endParaRPr lang="en-US" sz="5400" baseline="30000" dirty="0"/>
          </a:p>
          <a:p>
            <a:pPr algn="ctr"/>
            <a:endParaRPr lang="fi-FI" sz="5400" baseline="30000" dirty="0">
              <a:latin typeface="+mj-lt"/>
            </a:endParaRPr>
          </a:p>
          <a:p>
            <a:pPr algn="ctr"/>
            <a:endParaRPr lang="en-US" sz="5400" i="1" baseline="30000" dirty="0"/>
          </a:p>
        </p:txBody>
      </p:sp>
      <p:sp>
        <p:nvSpPr>
          <p:cNvPr id="54" name="Google Shape;54;p2"/>
          <p:cNvSpPr txBox="1"/>
          <p:nvPr/>
        </p:nvSpPr>
        <p:spPr>
          <a:xfrm>
            <a:off x="1016000" y="556381"/>
            <a:ext cx="1846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p:nvPr/>
        </p:nvSpPr>
        <p:spPr>
          <a:xfrm>
            <a:off x="5952000" y="1708725"/>
            <a:ext cx="288000" cy="62627"/>
          </a:xfrm>
          <a:prstGeom prst="roundRect">
            <a:avLst>
              <a:gd name="adj" fmla="val 9388"/>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Open Sans"/>
              <a:ea typeface="Open Sans"/>
              <a:cs typeface="Open Sans"/>
              <a:sym typeface="Open Sans"/>
            </a:endParaRPr>
          </a:p>
        </p:txBody>
      </p:sp>
      <p:sp>
        <p:nvSpPr>
          <p:cNvPr id="167" name="Google Shape;167;p31"/>
          <p:cNvSpPr txBox="1"/>
          <p:nvPr/>
        </p:nvSpPr>
        <p:spPr>
          <a:xfrm>
            <a:off x="774325" y="869648"/>
            <a:ext cx="10559143" cy="4154942"/>
          </a:xfrm>
          <a:prstGeom prst="rect">
            <a:avLst/>
          </a:prstGeom>
          <a:noFill/>
          <a:ln>
            <a:noFill/>
          </a:ln>
        </p:spPr>
        <p:txBody>
          <a:bodyPr spcFirstLastPara="1" wrap="square" lIns="91425" tIns="45700" rIns="91425" bIns="45700" anchor="t" anchorCtr="0">
            <a:spAutoFit/>
          </a:bodyPr>
          <a:lstStyle/>
          <a:p>
            <a:pPr algn="ctr"/>
            <a:r>
              <a:rPr lang="en-US" sz="4400" b="1" baseline="30000" dirty="0"/>
              <a:t>Closing Hymn: </a:t>
            </a:r>
            <a:r>
              <a:rPr lang="en-US" sz="4400" baseline="30000" dirty="0"/>
              <a:t>“Guide Me, O Thou Great Jehovah,” </a:t>
            </a:r>
            <a:r>
              <a:rPr lang="en-US" sz="4400" i="1" baseline="30000" dirty="0"/>
              <a:t>AMEC Hymnal</a:t>
            </a:r>
            <a:r>
              <a:rPr lang="en-US" sz="4400" baseline="30000" dirty="0"/>
              <a:t> #</a:t>
            </a:r>
            <a:r>
              <a:rPr lang="en-US" sz="4400" baseline="30000" dirty="0" smtClean="0"/>
              <a:t>53</a:t>
            </a:r>
          </a:p>
          <a:p>
            <a:endParaRPr lang="en-US" sz="4400" baseline="30000" dirty="0"/>
          </a:p>
          <a:p>
            <a:pPr algn="just"/>
            <a:r>
              <a:rPr lang="en-US" sz="4400" b="1" baseline="30000" dirty="0"/>
              <a:t>Closing Prayer: </a:t>
            </a:r>
            <a:r>
              <a:rPr lang="en-US" sz="4400" baseline="30000" dirty="0"/>
              <a:t>Dear Father, help me to see myself as you see me: low enough to know I need your mercy and grace to make it through this life and into eternity, yet high enough to know I can be lifted up to do anything you call me to do, despite my human weaknesses. Lord, I thank you for life. In Jesus’ name, amen.</a:t>
            </a:r>
          </a:p>
        </p:txBody>
      </p:sp>
    </p:spTree>
  </p:cSld>
  <p:clrMapOvr>
    <a:masterClrMapping/>
  </p:clrMapOvr>
  <p:transition xmlns:p14="http://schemas.microsoft.com/office/powerpoint/2010/mai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Tree>
  </p:cSld>
  <p:clrMapOvr>
    <a:masterClrMapping/>
  </p:clrMapOvr>
  <p:transition xmlns:p14="http://schemas.microsoft.com/office/powerpoint/2010/mai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txBox="1"/>
          <p:nvPr/>
        </p:nvSpPr>
        <p:spPr>
          <a:xfrm>
            <a:off x="985800" y="1447800"/>
            <a:ext cx="10220400" cy="3826647"/>
          </a:xfrm>
          <a:prstGeom prst="rect">
            <a:avLst/>
          </a:prstGeom>
          <a:noFill/>
          <a:ln>
            <a:noFill/>
          </a:ln>
        </p:spPr>
        <p:txBody>
          <a:bodyPr spcFirstLastPara="1" wrap="square" lIns="91425" tIns="45700" rIns="91425" bIns="45700" anchor="t" anchorCtr="0">
            <a:spAutoFit/>
          </a:bodyPr>
          <a:lstStyle/>
          <a:p>
            <a:pPr marL="458788" indent="-458788"/>
            <a:r>
              <a:rPr lang="en-US" sz="2800" baseline="30000" dirty="0" smtClean="0"/>
              <a:t>5	Examine </a:t>
            </a:r>
            <a:r>
              <a:rPr lang="en-US" sz="2800" baseline="30000" dirty="0"/>
              <a:t>yourselves to see whether you are living in the faith. Test yourselves. Do you not realize that Jesus Christ is in you?—unless, indeed, you fail to meet the test!</a:t>
            </a:r>
          </a:p>
          <a:p>
            <a:pPr marL="458788" indent="-458788"/>
            <a:r>
              <a:rPr lang="en-US" sz="2800" baseline="30000" dirty="0" smtClean="0"/>
              <a:t>6	I </a:t>
            </a:r>
            <a:r>
              <a:rPr lang="en-US" sz="2800" baseline="30000" dirty="0"/>
              <a:t>hope you will find out that we have not failed.</a:t>
            </a:r>
          </a:p>
          <a:p>
            <a:pPr marL="458788" indent="-458788"/>
            <a:r>
              <a:rPr lang="en-US" sz="2800" baseline="30000" dirty="0" smtClean="0"/>
              <a:t>7	But </a:t>
            </a:r>
            <a:r>
              <a:rPr lang="en-US" sz="2800" baseline="30000" dirty="0"/>
              <a:t>we pray to God that you may not do anything wrong—not that we may appear to have met the test but that you may do what is right, though we may seem to have failed.</a:t>
            </a:r>
          </a:p>
          <a:p>
            <a:pPr marL="458788" indent="-458788"/>
            <a:r>
              <a:rPr lang="en-US" sz="2800" baseline="30000" dirty="0" smtClean="0"/>
              <a:t>8	For </a:t>
            </a:r>
            <a:r>
              <a:rPr lang="en-US" sz="2800" baseline="30000" dirty="0"/>
              <a:t>we cannot do anything against the truth but only for the truth.</a:t>
            </a:r>
          </a:p>
          <a:p>
            <a:pPr marL="458788" indent="-458788"/>
            <a:r>
              <a:rPr lang="en-US" sz="2800" baseline="30000" dirty="0" smtClean="0"/>
              <a:t>9	For </a:t>
            </a:r>
            <a:r>
              <a:rPr lang="en-US" sz="2800" baseline="30000" dirty="0"/>
              <a:t>we rejoice when we are weak but you are strong. This is what we pray for, that you may be restored.</a:t>
            </a:r>
          </a:p>
          <a:p>
            <a:pPr marL="458788" indent="-458788"/>
            <a:r>
              <a:rPr lang="en-US" sz="2800" baseline="30000" dirty="0" smtClean="0"/>
              <a:t>10	So </a:t>
            </a:r>
            <a:r>
              <a:rPr lang="en-US" sz="2800" baseline="30000" dirty="0"/>
              <a:t>I write these things while I am away from you, so that when I come I may not have to be severe in using the authority that the Lord has given me for building up and not for tearing down.</a:t>
            </a:r>
          </a:p>
          <a:p>
            <a:pPr marL="458788" indent="-458788"/>
            <a:r>
              <a:rPr lang="en-US" sz="2800" baseline="30000" dirty="0" smtClean="0"/>
              <a:t>11</a:t>
            </a:r>
            <a:r>
              <a:rPr lang="en-US" sz="2800" baseline="30000" dirty="0"/>
              <a:t>	Finally, brothers and sisters, farewell. Be restored; listen to my appeal; agree with one another; live in peace; and the God of love and peace will be with you.</a:t>
            </a:r>
            <a:endParaRPr lang="en-US" sz="2800" baseline="30000" dirty="0"/>
          </a:p>
        </p:txBody>
      </p:sp>
      <p:sp>
        <p:nvSpPr>
          <p:cNvPr id="61" name="Google Shape;61;p3"/>
          <p:cNvSpPr txBox="1"/>
          <p:nvPr/>
        </p:nvSpPr>
        <p:spPr>
          <a:xfrm>
            <a:off x="877331" y="904102"/>
            <a:ext cx="10437338" cy="543698"/>
          </a:xfrm>
          <a:prstGeom prst="rect">
            <a:avLst/>
          </a:prstGeom>
          <a:noFill/>
          <a:ln>
            <a:noFill/>
          </a:ln>
        </p:spPr>
        <p:txBody>
          <a:bodyPr spcFirstLastPara="1" wrap="square" lIns="91425" tIns="45700" rIns="91425" bIns="45700" anchor="t" anchorCtr="0">
            <a:spAutoFit/>
          </a:bodyPr>
          <a:lstStyle/>
          <a:p>
            <a:pPr algn="ctr"/>
            <a:r>
              <a:rPr lang="en-US" sz="4400" b="1" baseline="30000" dirty="0"/>
              <a:t>2 Corinthians 13:5-</a:t>
            </a:r>
            <a:r>
              <a:rPr lang="en-US" sz="4400" b="1" baseline="30000" dirty="0" smtClean="0"/>
              <a:t>11</a:t>
            </a:r>
            <a:r>
              <a:rPr lang="en-US" sz="4400" b="1" baseline="30000" dirty="0"/>
              <a:t> (</a:t>
            </a:r>
            <a:r>
              <a:rPr lang="en-US" sz="4400" b="1" baseline="30000" dirty="0" smtClean="0"/>
              <a:t>NRSV UE)</a:t>
            </a:r>
            <a:endParaRPr lang="en-US" sz="4400" b="1" baseline="30000" dirty="0"/>
          </a:p>
        </p:txBody>
      </p:sp>
    </p:spTree>
  </p:cSld>
  <p:clrMapOvr>
    <a:masterClrMapping/>
  </p:clrMapOvr>
  <p:transition xmlns:p14="http://schemas.microsoft.com/office/powerpoint/2010/mai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6"/>
          <p:cNvSpPr txBox="1"/>
          <p:nvPr/>
        </p:nvSpPr>
        <p:spPr>
          <a:xfrm>
            <a:off x="4140975" y="3587128"/>
            <a:ext cx="1380162"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lt1"/>
                </a:solidFill>
                <a:latin typeface="Quattrocento Sans"/>
                <a:ea typeface="Quattrocento Sans"/>
                <a:cs typeface="Quattrocento Sans"/>
                <a:sym typeface="Quattrocento Sans"/>
              </a:rPr>
              <a:t>Your title here</a:t>
            </a:r>
            <a:endParaRPr/>
          </a:p>
        </p:txBody>
      </p:sp>
      <p:sp>
        <p:nvSpPr>
          <p:cNvPr id="77" name="Google Shape;77;p6"/>
          <p:cNvSpPr txBox="1"/>
          <p:nvPr/>
        </p:nvSpPr>
        <p:spPr>
          <a:xfrm>
            <a:off x="816437" y="814397"/>
            <a:ext cx="10613282" cy="43396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600" b="1" baseline="30000" dirty="0">
                <a:solidFill>
                  <a:schemeClr val="dk2"/>
                </a:solidFill>
                <a:latin typeface="Quattrocento Sans"/>
                <a:ea typeface="Quattrocento Sans"/>
                <a:cs typeface="Quattrocento Sans"/>
                <a:sym typeface="Quattrocento Sans"/>
              </a:rPr>
              <a:t>Key Terms</a:t>
            </a:r>
          </a:p>
          <a:p>
            <a:pPr marL="571500" indent="-571500">
              <a:buFont typeface="Arial"/>
              <a:buChar char="•"/>
            </a:pPr>
            <a:r>
              <a:rPr lang="en-US" sz="4400" b="1" baseline="30000" dirty="0"/>
              <a:t>Parochial </a:t>
            </a:r>
            <a:r>
              <a:rPr lang="en-US" sz="4400" baseline="30000" dirty="0"/>
              <a:t>–</a:t>
            </a:r>
            <a:r>
              <a:rPr lang="en-US" sz="4400" b="1" baseline="30000" dirty="0"/>
              <a:t> </a:t>
            </a:r>
            <a:r>
              <a:rPr lang="en-US" sz="4400" baseline="30000" dirty="0"/>
              <a:t>Relating to the local (parish) church.</a:t>
            </a:r>
          </a:p>
          <a:p>
            <a:pPr marL="571500" indent="-571500">
              <a:buFont typeface="Arial"/>
              <a:buChar char="•"/>
            </a:pPr>
            <a:r>
              <a:rPr lang="en-US" sz="4400" b="1" baseline="30000" dirty="0"/>
              <a:t>Gossiper </a:t>
            </a:r>
            <a:r>
              <a:rPr lang="en-US" sz="4400" baseline="30000" dirty="0"/>
              <a:t>– A person given to spreading gossip (rumors).</a:t>
            </a:r>
          </a:p>
          <a:p>
            <a:pPr marL="571500" indent="-571500">
              <a:buFont typeface="Arial"/>
              <a:buChar char="•"/>
            </a:pPr>
            <a:r>
              <a:rPr lang="en-US" sz="4400" b="1" baseline="30000" dirty="0"/>
              <a:t>Tenets </a:t>
            </a:r>
            <a:r>
              <a:rPr lang="en-US" sz="4400" baseline="30000" dirty="0"/>
              <a:t>–</a:t>
            </a:r>
            <a:r>
              <a:rPr lang="en-US" sz="4400" b="1" baseline="30000" dirty="0"/>
              <a:t> </a:t>
            </a:r>
            <a:r>
              <a:rPr lang="en-US" sz="4400" baseline="30000" dirty="0"/>
              <a:t>Key principles and beliefs.</a:t>
            </a:r>
          </a:p>
          <a:p>
            <a:pPr marL="571500" indent="-571500">
              <a:buFont typeface="Arial"/>
              <a:buChar char="•"/>
            </a:pPr>
            <a:r>
              <a:rPr lang="en-US" sz="4400" b="1" baseline="30000" dirty="0"/>
              <a:t>Salacious </a:t>
            </a:r>
            <a:r>
              <a:rPr lang="en-US" sz="4400" baseline="30000" dirty="0"/>
              <a:t>–</a:t>
            </a:r>
            <a:r>
              <a:rPr lang="en-US" sz="4400" b="1" baseline="30000" dirty="0"/>
              <a:t> </a:t>
            </a:r>
            <a:r>
              <a:rPr lang="en-US" sz="4400" baseline="30000" dirty="0"/>
              <a:t>Exciting or arousing lust or desire.</a:t>
            </a:r>
          </a:p>
          <a:p>
            <a:pPr marL="571500" indent="-571500">
              <a:buFont typeface="Arial"/>
              <a:buChar char="•"/>
            </a:pPr>
            <a:r>
              <a:rPr lang="en-US" sz="4400" b="1" baseline="30000" dirty="0"/>
              <a:t>Pious </a:t>
            </a:r>
            <a:r>
              <a:rPr lang="en-US" sz="4400" baseline="30000" dirty="0"/>
              <a:t>– Religious and self-righteous.</a:t>
            </a:r>
          </a:p>
          <a:p>
            <a:pPr marL="571500" indent="-571500">
              <a:buFont typeface="Arial"/>
              <a:buChar char="•"/>
            </a:pPr>
            <a:r>
              <a:rPr lang="en-US" sz="4400" b="1" baseline="30000" dirty="0"/>
              <a:t>Malignant </a:t>
            </a:r>
            <a:r>
              <a:rPr lang="en-US" sz="4400" baseline="30000" dirty="0"/>
              <a:t>– Growing / expanding and deadly (disease).</a:t>
            </a:r>
          </a:p>
          <a:p>
            <a:pPr marL="571500" indent="-571500">
              <a:buFont typeface="Arial"/>
              <a:buChar char="•"/>
            </a:pPr>
            <a:r>
              <a:rPr lang="en-US" sz="4400" b="1" baseline="30000" dirty="0"/>
              <a:t>Unwittingly </a:t>
            </a:r>
            <a:r>
              <a:rPr lang="en-US" sz="4400" baseline="30000" dirty="0"/>
              <a:t>– Innocently and ignorantly.</a:t>
            </a:r>
          </a:p>
          <a:p>
            <a:pPr marL="0" marR="0" lvl="0" indent="0" algn="ctr" rtl="0">
              <a:spcBef>
                <a:spcPts val="0"/>
              </a:spcBef>
              <a:spcAft>
                <a:spcPts val="0"/>
              </a:spcAft>
              <a:buNone/>
            </a:pPr>
            <a:endParaRPr sz="4000" baseline="30000" dirty="0">
              <a:solidFill>
                <a:schemeClr val="dk2"/>
              </a:solidFill>
              <a:latin typeface="Quattrocento Sans"/>
              <a:ea typeface="Quattrocento Sans"/>
              <a:cs typeface="Quattrocento Sans"/>
              <a:sym typeface="Quattrocento Sans"/>
            </a:endParaRPr>
          </a:p>
        </p:txBody>
      </p:sp>
    </p:spTree>
  </p:cSld>
  <p:clrMapOvr>
    <a:masterClrMapping/>
  </p:clrMapOvr>
  <p:transition xmlns:p14="http://schemas.microsoft.com/office/powerpoint/2010/mai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7" descr="LFS PP Slide Introduction.jpg"/>
          <p:cNvPicPr preferRelativeResize="0"/>
          <p:nvPr/>
        </p:nvPicPr>
        <p:blipFill rotWithShape="1">
          <a:blip r:embed="rId3">
            <a:alphaModFix/>
          </a:blip>
          <a:srcRect/>
          <a:stretch/>
        </p:blipFill>
        <p:spPr>
          <a:xfrm>
            <a:off x="5267" y="10750"/>
            <a:ext cx="12194072" cy="6895629"/>
          </a:xfrm>
          <a:prstGeom prst="rect">
            <a:avLst/>
          </a:prstGeom>
          <a:noFill/>
          <a:ln>
            <a:noFill/>
          </a:ln>
        </p:spPr>
      </p:pic>
    </p:spTree>
  </p:cSld>
  <p:clrMapOvr>
    <a:masterClrMapping/>
  </p:clrMapOvr>
  <p:transition xmlns:p14="http://schemas.microsoft.com/office/powerpoint/2010/mai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8"/>
          <p:cNvSpPr txBox="1"/>
          <p:nvPr/>
        </p:nvSpPr>
        <p:spPr>
          <a:xfrm>
            <a:off x="858762" y="1153052"/>
            <a:ext cx="10559100" cy="3252131"/>
          </a:xfrm>
          <a:prstGeom prst="rect">
            <a:avLst/>
          </a:prstGeom>
          <a:noFill/>
          <a:ln>
            <a:noFill/>
          </a:ln>
        </p:spPr>
        <p:txBody>
          <a:bodyPr spcFirstLastPara="1" wrap="square" lIns="91425" tIns="45700" rIns="91425" bIns="45700" anchor="t" anchorCtr="0">
            <a:spAutoFit/>
          </a:bodyPr>
          <a:lstStyle/>
          <a:p>
            <a:pPr algn="just"/>
            <a:r>
              <a:rPr lang="en-US" sz="4400" baseline="30000" dirty="0"/>
              <a:t>This is one of those lessons which spins tightly on, and swings sharply from, the </a:t>
            </a:r>
            <a:r>
              <a:rPr lang="en-US" sz="4400" b="1" baseline="30000" dirty="0"/>
              <a:t>Key Verse</a:t>
            </a:r>
            <a:r>
              <a:rPr lang="en-US" sz="4400" baseline="30000" dirty="0"/>
              <a:t>. “Examine yourself” is one of the most disturbing phrases some people can hear. Those folks would rather climb to the top of Mount Everest or swim to the floor of the ocean before they can entertain those most piercing words. Yet, in that phrase lies a most powerful tool for spiritual and emotional maturity. </a:t>
            </a:r>
          </a:p>
        </p:txBody>
      </p:sp>
    </p:spTree>
  </p:cSld>
  <p:clrMapOvr>
    <a:masterClrMapping/>
  </p:clrMapOvr>
  <p:transition xmlns:p14="http://schemas.microsoft.com/office/powerpoint/2010/mai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97" name="Google Shape;97;p10" descr="LFS PP Slide Telling The Story.jpg"/>
          <p:cNvPicPr preferRelativeResize="0"/>
          <p:nvPr/>
        </p:nvPicPr>
        <p:blipFill rotWithShape="1">
          <a:blip r:embed="rId3">
            <a:alphaModFix/>
          </a:blip>
          <a:srcRect/>
          <a:stretch/>
        </p:blipFill>
        <p:spPr>
          <a:xfrm>
            <a:off x="-13454" y="-5331"/>
            <a:ext cx="12205454" cy="6902065"/>
          </a:xfrm>
          <a:prstGeom prst="rect">
            <a:avLst/>
          </a:prstGeom>
          <a:noFill/>
          <a:ln>
            <a:noFill/>
          </a:ln>
        </p:spPr>
      </p:pic>
    </p:spTree>
  </p:cSld>
  <p:clrMapOvr>
    <a:masterClrMapping/>
  </p:clrMapOvr>
  <p:transition xmlns:p14="http://schemas.microsoft.com/office/powerpoint/2010/mai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p:nvPr/>
        </p:nvSpPr>
        <p:spPr>
          <a:xfrm>
            <a:off x="6336666" y="1106983"/>
            <a:ext cx="4742363" cy="317139"/>
          </a:xfrm>
          <a:prstGeom prst="rect">
            <a:avLst/>
          </a:prstGeom>
          <a:noFill/>
          <a:ln>
            <a:noFill/>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US" sz="1400" b="1">
                <a:solidFill>
                  <a:schemeClr val="lt1"/>
                </a:solidFill>
                <a:latin typeface="Quattrocento Sans"/>
                <a:ea typeface="Quattrocento Sans"/>
                <a:cs typeface="Quattrocento Sans"/>
                <a:sym typeface="Quattrocento Sans"/>
              </a:rPr>
              <a:t>A wonderful serenity has taken possession</a:t>
            </a:r>
            <a:endParaRPr/>
          </a:p>
        </p:txBody>
      </p:sp>
      <p:sp>
        <p:nvSpPr>
          <p:cNvPr id="103" name="Google Shape;103;p11"/>
          <p:cNvSpPr txBox="1"/>
          <p:nvPr/>
        </p:nvSpPr>
        <p:spPr>
          <a:xfrm>
            <a:off x="677333" y="858762"/>
            <a:ext cx="10825200" cy="3703537"/>
          </a:xfrm>
          <a:prstGeom prst="rect">
            <a:avLst/>
          </a:prstGeom>
          <a:noFill/>
          <a:ln>
            <a:noFill/>
          </a:ln>
        </p:spPr>
        <p:txBody>
          <a:bodyPr spcFirstLastPara="1" wrap="square" lIns="91425" tIns="45700" rIns="91425" bIns="45700" anchor="t" anchorCtr="0">
            <a:spAutoFit/>
          </a:bodyPr>
          <a:lstStyle/>
          <a:p>
            <a:pPr algn="just"/>
            <a:r>
              <a:rPr lang="en-US" sz="4400" baseline="30000" dirty="0"/>
              <a:t>At verse 7 of the text, Paul dances with a point that is at the heart of faith in God and his words (the scriptures). We show our faith in God and the scriptures by one sure way only: by obeying and doing what the scripture commands. Jesus took time to teach this in places like John 14:15-24. The same principle 1 John 5:3 reinforces. We can make many claims of loving Christ, but until we are walking in the prescribed lifestyles, we are just making noise.</a:t>
            </a:r>
          </a:p>
        </p:txBody>
      </p:sp>
    </p:spTree>
  </p:cSld>
  <p:clrMapOvr>
    <a:masterClrMapping/>
  </p:clrMapOvr>
  <p:transition xmlns:p14="http://schemas.microsoft.com/office/powerpoint/2010/mai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14"/>
          <p:cNvPicPr preferRelativeResize="0"/>
          <p:nvPr/>
        </p:nvPicPr>
        <p:blipFill rotWithShape="1">
          <a:blip r:embed="rId3">
            <a:alphaModFix/>
          </a:blip>
          <a:srcRect/>
          <a:stretch/>
        </p:blipFill>
        <p:spPr>
          <a:xfrm>
            <a:off x="-2383" y="-20859"/>
            <a:ext cx="12228583" cy="6915143"/>
          </a:xfrm>
          <a:prstGeom prst="rect">
            <a:avLst/>
          </a:prstGeom>
          <a:noFill/>
          <a:ln>
            <a:noFill/>
          </a:ln>
        </p:spPr>
      </p:pic>
    </p:spTree>
  </p:cSld>
  <p:clrMapOvr>
    <a:masterClrMapping/>
  </p:clrMapOvr>
  <p:transition xmlns:p14="http://schemas.microsoft.com/office/powerpoint/2010/main" spd="slow">
    <p:fade/>
  </p:transition>
</p:sld>
</file>

<file path=ppt/theme/theme1.xml><?xml version="1.0" encoding="utf-8"?>
<a:theme xmlns:a="http://schemas.openxmlformats.org/drawingml/2006/main" name="Office Theme">
  <a:themeElements>
    <a:clrScheme name="Custom 2">
      <a:dk1>
        <a:srgbClr val="FFFFFF"/>
      </a:dk1>
      <a:lt1>
        <a:srgbClr val="FFFFFF"/>
      </a:lt1>
      <a:dk2>
        <a:srgbClr val="222328"/>
      </a:dk2>
      <a:lt2>
        <a:srgbClr val="D1EAF7"/>
      </a:lt2>
      <a:accent1>
        <a:srgbClr val="E03440"/>
      </a:accent1>
      <a:accent2>
        <a:srgbClr val="00C077"/>
      </a:accent2>
      <a:accent3>
        <a:srgbClr val="08DA76"/>
      </a:accent3>
      <a:accent4>
        <a:srgbClr val="11B797"/>
      </a:accent4>
      <a:accent5>
        <a:srgbClr val="1A7C77"/>
      </a:accent5>
      <a:accent6>
        <a:srgbClr val="09996C"/>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63239</TotalTime>
  <Words>718</Words>
  <Application>Microsoft Macintosh PowerPoint</Application>
  <PresentationFormat>Custom</PresentationFormat>
  <Paragraphs>39</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Open Sans</vt:lpstr>
      <vt:lpstr>Quattrocento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rrgraph3</dc:creator>
  <cp:lastModifiedBy>iMac 4</cp:lastModifiedBy>
  <cp:revision>66</cp:revision>
  <dcterms:created xsi:type="dcterms:W3CDTF">2018-05-04T03:01:22Z</dcterms:created>
  <dcterms:modified xsi:type="dcterms:W3CDTF">2024-02-22T18:37:05Z</dcterms:modified>
</cp:coreProperties>
</file>