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1" d="100"/>
          <a:sy n="81" d="100"/>
        </p:scale>
        <p:origin x="-120" y="-27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405114" y="5874544"/>
            <a:ext cx="4432981"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13</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MAY </a:t>
            </a:r>
            <a:r>
              <a:rPr lang="en-US" sz="2800" b="1" baseline="30000" dirty="0">
                <a:solidFill>
                  <a:schemeClr val="dk1"/>
                </a:solidFill>
              </a:rPr>
              <a:t>26</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On a trip to England some years ago, we met Marilyn (not her real name), a Nigerian who had converted from Islam to Christianity late in life. There are two things that struck us about Marilyn. First, she had a knock-you-down smile, and she was always smiling. At the slightest crack of a joke, Marilyn would smile and sometimes break out in a laugh. Soon all of us would be laughing.</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pPr algn="just"/>
            <a:r>
              <a:rPr lang="en-US" sz="4400" baseline="30000" dirty="0"/>
              <a:t>Above, we noted the love some people have for elaborate religious rituals. That love may induce religious leaders to subject people to a long, complex salvation conversion process. Such processes may be linked to membership of individual churches (organizations). This can be both good and bad.</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703577"/>
          </a:xfrm>
          <a:prstGeom prst="rect">
            <a:avLst/>
          </a:prstGeom>
          <a:noFill/>
        </p:spPr>
        <p:txBody>
          <a:bodyPr wrap="square" rtlCol="0">
            <a:spAutoFit/>
          </a:bodyPr>
          <a:lstStyle/>
          <a:p>
            <a:pPr algn="just"/>
            <a:r>
              <a:rPr lang="en-US" sz="4400" baseline="30000" dirty="0"/>
              <a:t>In the </a:t>
            </a:r>
            <a:r>
              <a:rPr lang="en-US" sz="4400" b="1" baseline="30000" dirty="0" err="1"/>
              <a:t>Sankofa</a:t>
            </a:r>
            <a:r>
              <a:rPr lang="en-US" sz="4400" baseline="30000" dirty="0"/>
              <a:t> segment, we touched on the passion of new converts. From casual observations, it seemed believers lose their fire for sharing the Gospel message and telling their conversion story as time moves on. How does this apply to you? Think back to that time when the angels stood on the balcony of heaven and cheered your decision to accept Jesus Christ as your Lord and Savior. Look at what has happened in your life since that day.</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344488" indent="-344488"/>
            <a:r>
              <a:rPr lang="en-US" sz="4400" baseline="30000" dirty="0"/>
              <a:t>1.	What impact does remembering your salvation story have on your walk of faith?</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07988" indent="-407988"/>
            <a:r>
              <a:rPr lang="en-US" sz="4400" baseline="30000" dirty="0"/>
              <a:t>2.	Why do believers lose interest in sharing their faith with others over time? </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82CBAD-0420-8149-97AD-CB1A872FD168}"/>
              </a:ext>
            </a:extLst>
          </p:cNvPr>
          <p:cNvSpPr/>
          <p:nvPr/>
        </p:nvSpPr>
        <p:spPr>
          <a:xfrm>
            <a:off x="787078" y="949124"/>
            <a:ext cx="10637135" cy="1446550"/>
          </a:xfrm>
          <a:prstGeom prst="rect">
            <a:avLst/>
          </a:prstGeom>
        </p:spPr>
        <p:txBody>
          <a:bodyPr wrap="square">
            <a:spAutoFit/>
          </a:bodyPr>
          <a:lstStyle/>
          <a:p>
            <a:pPr marL="454025" indent="-454025" algn="just"/>
            <a:r>
              <a:rPr lang="en-US" sz="4400" baseline="30000" dirty="0"/>
              <a:t>3.	Paul said that the Jews had a “zeal for God but not according to knowledge.” In what forms do we still see this today?</a:t>
            </a:r>
          </a:p>
        </p:txBody>
      </p:sp>
    </p:spTree>
    <p:extLst>
      <p:ext uri="{BB962C8B-B14F-4D97-AF65-F5344CB8AC3E}">
        <p14:creationId xmlns:p14="http://schemas.microsoft.com/office/powerpoint/2010/main" val="4177595006"/>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53668"/>
            <a:ext cx="10825200" cy="6186268"/>
          </a:xfrm>
          <a:prstGeom prst="rect">
            <a:avLst/>
          </a:prstGeom>
          <a:noFill/>
          <a:ln>
            <a:noFill/>
          </a:ln>
        </p:spPr>
        <p:txBody>
          <a:bodyPr spcFirstLastPara="1" wrap="square" lIns="91425" tIns="45700" rIns="91425" bIns="45700" anchor="t" anchorCtr="0">
            <a:spAutoFit/>
          </a:bodyPr>
          <a:lstStyle/>
          <a:p>
            <a:pPr algn="ctr"/>
            <a:r>
              <a:rPr lang="en-US" sz="6000" b="1" dirty="0" smtClean="0"/>
              <a:t>Who</a:t>
            </a:r>
            <a:r>
              <a:rPr lang="en-US" sz="6000" b="1" dirty="0"/>
              <a:t> </a:t>
            </a:r>
            <a:r>
              <a:rPr lang="en-US" sz="6000" b="1" dirty="0" smtClean="0"/>
              <a:t>Has Believed</a:t>
            </a:r>
            <a:r>
              <a:rPr lang="en-US" sz="6000" b="1" dirty="0"/>
              <a:t>?</a:t>
            </a:r>
          </a:p>
          <a:p>
            <a:endParaRPr lang="en-US" sz="2400" b="1" baseline="30000" dirty="0">
              <a:solidFill>
                <a:schemeClr val="dk2"/>
              </a:solidFill>
              <a:latin typeface="+mj-lt"/>
              <a:ea typeface="Quattrocento Sans"/>
              <a:cs typeface="Quattrocento Sans"/>
              <a:sym typeface="Quattrocento Sans"/>
            </a:endParaRPr>
          </a:p>
          <a:p>
            <a:r>
              <a:rPr lang="en-US" sz="4400" b="1" spc="-150" dirty="0">
                <a:solidFill>
                  <a:schemeClr val="dk2"/>
                </a:solidFill>
                <a:latin typeface="+mj-lt"/>
                <a:ea typeface="Quattrocento Sans"/>
                <a:cs typeface="Quattrocento Sans"/>
                <a:sym typeface="Quattrocento Sans"/>
              </a:rPr>
              <a:t>Focus Scripture: </a:t>
            </a:r>
            <a:r>
              <a:rPr lang="nl-NL" sz="4400" dirty="0"/>
              <a:t>Romans 10:1-17</a:t>
            </a:r>
          </a:p>
          <a:p>
            <a:endParaRPr lang="fi-FI" sz="1600" dirty="0">
              <a:latin typeface="+mj-lt"/>
            </a:endParaRPr>
          </a:p>
          <a:p>
            <a:pPr algn="ctr"/>
            <a:r>
              <a:rPr lang="fi-FI" sz="4000" b="1" dirty="0">
                <a:latin typeface="+mj-lt"/>
              </a:rPr>
              <a:t>Key </a:t>
            </a:r>
            <a:r>
              <a:rPr lang="fi-FI" sz="4000" b="1" dirty="0" err="1">
                <a:latin typeface="+mj-lt"/>
              </a:rPr>
              <a:t>Verse</a:t>
            </a:r>
            <a:r>
              <a:rPr lang="fi-FI" sz="4000" b="1" dirty="0">
                <a:latin typeface="+mj-lt"/>
              </a:rPr>
              <a:t>:</a:t>
            </a:r>
            <a:r>
              <a:rPr lang="en-US" sz="4000" i="1" dirty="0"/>
              <a:t> </a:t>
            </a:r>
            <a:r>
              <a:rPr lang="en-US" sz="4400" dirty="0"/>
              <a:t>If you confess with your mouth that Jesus is Lord and believe in your heart that God raised him from the dead, you will be saved. Romans 10:9 </a:t>
            </a:r>
            <a:r>
              <a:rPr lang="en-US" sz="4400" dirty="0" smtClean="0"/>
              <a:t>      </a:t>
            </a:r>
            <a:r>
              <a:rPr lang="en-US" sz="4400" i="1" dirty="0" smtClean="0"/>
              <a:t>(NRSV UE)</a:t>
            </a:r>
            <a:endParaRPr lang="en-US" sz="4400" dirty="0"/>
          </a:p>
          <a:p>
            <a:pPr algn="ctr"/>
            <a:endParaRPr lang="en-US" sz="4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1112716"/>
            <a:ext cx="10559143" cy="4154942"/>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 </a:t>
            </a:r>
            <a:r>
              <a:rPr lang="en-US" sz="4400" baseline="30000" dirty="0"/>
              <a:t>“He </a:t>
            </a:r>
            <a:r>
              <a:rPr lang="en-US" sz="4400" baseline="30000" dirty="0" err="1"/>
              <a:t>Hideth</a:t>
            </a:r>
            <a:r>
              <a:rPr lang="en-US" sz="4400" baseline="30000" dirty="0"/>
              <a:t> My Soul</a:t>
            </a:r>
            <a:r>
              <a:rPr lang="en-US" sz="4400" baseline="30000" dirty="0" smtClean="0"/>
              <a:t>”</a:t>
            </a:r>
          </a:p>
          <a:p>
            <a:endParaRPr lang="en-US" sz="4400" baseline="30000" dirty="0"/>
          </a:p>
          <a:p>
            <a:pPr algn="just"/>
            <a:r>
              <a:rPr lang="en-US" sz="4400" b="1" baseline="30000" dirty="0"/>
              <a:t>Closing Prayer: </a:t>
            </a:r>
            <a:r>
              <a:rPr lang="en-US" sz="4400" baseline="30000" dirty="0"/>
              <a:t>Mysterious maker, there are things about you and how you deal with us that I do not understand. But Lord, in my times of confusion, in whatever way is right for me, lead me to your truths about myself, about you, and about my relationship with you. This I ask in the name of Jesus, who I accept as my Savior. Amen.</a:t>
            </a:r>
          </a:p>
          <a:p>
            <a:endParaRPr lang="en-US" sz="4400" baseline="30000" dirty="0"/>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444670"/>
            <a:ext cx="10220400" cy="4688421"/>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smtClean="0"/>
              <a:t>1	Brothers </a:t>
            </a:r>
            <a:r>
              <a:rPr lang="en-US" sz="2800" baseline="30000" dirty="0"/>
              <a:t>and sisters, my heart’s desire and prayer to God for them is that they may be saved.</a:t>
            </a:r>
          </a:p>
          <a:p>
            <a:pPr marL="454025" indent="-454025"/>
            <a:r>
              <a:rPr lang="en-US" sz="2800" baseline="30000" dirty="0" smtClean="0"/>
              <a:t>2	For </a:t>
            </a:r>
            <a:r>
              <a:rPr lang="en-US" sz="2800" baseline="30000" dirty="0"/>
              <a:t>I can testify that they have a zeal for God, but it is not based on knowledge.</a:t>
            </a:r>
          </a:p>
          <a:p>
            <a:pPr marL="454025" indent="-454025"/>
            <a:r>
              <a:rPr lang="en-US" sz="2800" baseline="30000" dirty="0" smtClean="0"/>
              <a:t>3	Not </a:t>
            </a:r>
            <a:r>
              <a:rPr lang="en-US" sz="2800" baseline="30000" dirty="0"/>
              <a:t>knowing the righteousness of God and seeking to establish their own, they have not submitted to God’s righteousness.</a:t>
            </a:r>
          </a:p>
          <a:p>
            <a:pPr marL="454025" indent="-454025"/>
            <a:r>
              <a:rPr lang="en-US" sz="2800" baseline="30000" dirty="0" smtClean="0"/>
              <a:t>4	For </a:t>
            </a:r>
            <a:r>
              <a:rPr lang="en-US" sz="2800" baseline="30000" dirty="0"/>
              <a:t>Christ is the culmination of the law so that there may be righteousness for everyone who believes.</a:t>
            </a:r>
          </a:p>
          <a:p>
            <a:pPr marL="454025" indent="-454025"/>
            <a:r>
              <a:rPr lang="en-US" sz="2800" baseline="30000" dirty="0" smtClean="0"/>
              <a:t>5	Moses </a:t>
            </a:r>
            <a:r>
              <a:rPr lang="en-US" sz="2800" baseline="30000" dirty="0"/>
              <a:t>writes concerning the righteousness that comes from the law, that “the person who does these things will live by them.”</a:t>
            </a:r>
          </a:p>
          <a:p>
            <a:pPr marL="454025" indent="-454025"/>
            <a:r>
              <a:rPr lang="en-US" sz="2800" baseline="30000" dirty="0" smtClean="0"/>
              <a:t>6	But </a:t>
            </a:r>
            <a:r>
              <a:rPr lang="en-US" sz="2800" baseline="30000" dirty="0"/>
              <a:t>the righteousness that comes from faith says, “Do not say in your heart, ‘Who will ascend into heaven?’ ” (that is, to bring Christ down)</a:t>
            </a:r>
          </a:p>
          <a:p>
            <a:pPr marL="454025" indent="-454025"/>
            <a:r>
              <a:rPr lang="en-US" sz="2800" baseline="30000" dirty="0" smtClean="0"/>
              <a:t>7	“</a:t>
            </a:r>
            <a:r>
              <a:rPr lang="en-US" sz="2800" baseline="30000" dirty="0"/>
              <a:t>or ‘Who will descend into the abyss?’” (that is, to bring Christ up from the dead).</a:t>
            </a:r>
          </a:p>
          <a:p>
            <a:pPr marL="454025" indent="-454025"/>
            <a:r>
              <a:rPr lang="en-US" sz="2800" baseline="30000" dirty="0" smtClean="0"/>
              <a:t>8	But </a:t>
            </a:r>
            <a:r>
              <a:rPr lang="en-US" sz="2800" baseline="30000" dirty="0"/>
              <a:t>what does it say? “The word is near you, in your mouth and in your heart” (that is, the word of faith that we proclaim),</a:t>
            </a:r>
          </a:p>
          <a:p>
            <a:pPr marL="454025" indent="-454025"/>
            <a:r>
              <a:rPr lang="en-US" sz="2800" baseline="30000" dirty="0" smtClean="0"/>
              <a:t>9	because</a:t>
            </a:r>
            <a:r>
              <a:rPr lang="en-US" sz="2800" baseline="30000" dirty="0"/>
              <a:t> if you confess with your mouth that Jesus is Lord and believe in your heart that God raised him from the dead, you will be saved</a:t>
            </a:r>
            <a:r>
              <a:rPr lang="en-US" sz="2800" baseline="30000" dirty="0" smtClean="0"/>
              <a:t>.</a:t>
            </a:r>
            <a:endParaRPr lang="en-US" sz="2800" baseline="30000" dirty="0"/>
          </a:p>
        </p:txBody>
      </p:sp>
      <p:sp>
        <p:nvSpPr>
          <p:cNvPr id="61" name="Google Shape;61;p3"/>
          <p:cNvSpPr txBox="1"/>
          <p:nvPr/>
        </p:nvSpPr>
        <p:spPr>
          <a:xfrm>
            <a:off x="654906" y="582669"/>
            <a:ext cx="10873479" cy="769401"/>
          </a:xfrm>
          <a:prstGeom prst="rect">
            <a:avLst/>
          </a:prstGeom>
          <a:noFill/>
          <a:ln>
            <a:noFill/>
          </a:ln>
        </p:spPr>
        <p:txBody>
          <a:bodyPr spcFirstLastPara="1" wrap="square" lIns="91425" tIns="45700" rIns="91425" bIns="45700" anchor="t" anchorCtr="0">
            <a:spAutoFit/>
          </a:bodyPr>
          <a:lstStyle/>
          <a:p>
            <a:pPr marL="460375" indent="-460375" algn="ctr"/>
            <a:r>
              <a:rPr lang="mr-IN" sz="4400" b="1" baseline="30000" dirty="0" smtClean="0"/>
              <a:t>Romans</a:t>
            </a:r>
            <a:r>
              <a:rPr lang="en-US" sz="4400" b="1" dirty="0" smtClean="0"/>
              <a:t> </a:t>
            </a:r>
            <a:r>
              <a:rPr lang="mr-IN" sz="4400" b="1" baseline="30000" dirty="0" smtClean="0"/>
              <a:t>10</a:t>
            </a:r>
            <a:r>
              <a:rPr lang="mr-IN" sz="4400" b="1" baseline="30000" dirty="0"/>
              <a:t>:1-</a:t>
            </a:r>
            <a:r>
              <a:rPr lang="mr-IN" sz="4400" b="1" baseline="30000" dirty="0" smtClean="0"/>
              <a:t>1</a:t>
            </a:r>
            <a:r>
              <a:rPr lang="en-US" sz="4400" b="1" dirty="0" smtClean="0"/>
              <a:t> </a:t>
            </a:r>
            <a:r>
              <a:rPr lang="en-US" sz="4400" b="1" spc="-150" dirty="0"/>
              <a:t>(</a:t>
            </a:r>
            <a:r>
              <a:rPr lang="en-US" sz="4400" b="1" spc="-150" dirty="0" smtClean="0"/>
              <a:t>NRSV UE)</a:t>
            </a:r>
            <a:endParaRPr lang="en-US" sz="4400" b="1" spc="-15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3675" y="925115"/>
            <a:ext cx="10410529" cy="4544832"/>
          </a:xfrm>
          <a:prstGeom prst="rect">
            <a:avLst/>
          </a:prstGeom>
          <a:noFill/>
        </p:spPr>
        <p:txBody>
          <a:bodyPr wrap="square" rtlCol="0">
            <a:spAutoFit/>
          </a:bodyPr>
          <a:lstStyle/>
          <a:p>
            <a:pPr marL="454025" indent="-454025"/>
            <a:r>
              <a:rPr lang="en-US" sz="2800" baseline="30000" dirty="0"/>
              <a:t>10	For one believes with the heart, leading to righteousness, and one confesses with the mouth, leading to salvation.</a:t>
            </a:r>
          </a:p>
          <a:p>
            <a:pPr marL="454025" indent="-454025"/>
            <a:r>
              <a:rPr lang="en-US" sz="2800" baseline="30000" dirty="0"/>
              <a:t>11	The scripture says, “No one who believes in him will be put to shame.”</a:t>
            </a:r>
          </a:p>
          <a:p>
            <a:pPr marL="454025" indent="-454025"/>
            <a:r>
              <a:rPr lang="en-US" sz="2800" baseline="30000" dirty="0"/>
              <a:t>12	For there is no distinction between Jew and Greek; the same Lord is Lord of all and is generous to all who call on him.</a:t>
            </a:r>
          </a:p>
          <a:p>
            <a:pPr marL="454025" indent="-454025"/>
            <a:r>
              <a:rPr lang="en-US" sz="2800" baseline="30000" dirty="0"/>
              <a:t>13	For “everyone who calls on the name of the Lord shall be saved.”</a:t>
            </a:r>
          </a:p>
          <a:p>
            <a:pPr marL="454025" indent="-454025"/>
            <a:r>
              <a:rPr lang="en-US" sz="2800" baseline="30000" dirty="0"/>
              <a:t>14	But how are they to call on one in whom they have not believed? And how are they to believe in one of whom they have never heard? And how are they to hear without someone to proclaim him?</a:t>
            </a:r>
          </a:p>
          <a:p>
            <a:pPr marL="454025" indent="-454025"/>
            <a:r>
              <a:rPr lang="en-US" sz="2800" baseline="30000" dirty="0"/>
              <a:t>15	And how are they to proclaim him unless they are sent? As it is written, “How beautiful are the feet of those who bring good news!”</a:t>
            </a:r>
          </a:p>
          <a:p>
            <a:pPr marL="454025" indent="-454025"/>
            <a:r>
              <a:rPr lang="en-US" sz="2800" baseline="30000" dirty="0"/>
              <a:t>16	But not all have obeyed the good news, for Isaiah says, “Lord, who has believed our message?”</a:t>
            </a:r>
          </a:p>
          <a:p>
            <a:pPr marL="454025" indent="-454025"/>
            <a:r>
              <a:rPr lang="en-US" sz="2800" baseline="30000" dirty="0"/>
              <a:t>17 So faith comes from what is heard, and what is heard comes through the word of Christ.</a:t>
            </a:r>
          </a:p>
          <a:p>
            <a:endParaRPr lang="en-US" sz="2800" dirty="0"/>
          </a:p>
        </p:txBody>
      </p:sp>
    </p:spTree>
    <p:extLst>
      <p:ext uri="{BB962C8B-B14F-4D97-AF65-F5344CB8AC3E}">
        <p14:creationId xmlns:p14="http://schemas.microsoft.com/office/powerpoint/2010/main" val="492009206"/>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4832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Saved </a:t>
            </a:r>
            <a:r>
              <a:rPr lang="en-US" sz="4400" baseline="30000" dirty="0"/>
              <a:t>–</a:t>
            </a:r>
            <a:r>
              <a:rPr lang="en-US" sz="4400" b="1" baseline="30000" dirty="0"/>
              <a:t> </a:t>
            </a:r>
            <a:r>
              <a:rPr lang="en-US" sz="4400" baseline="30000" dirty="0"/>
              <a:t>Salvation; redemption from sin.</a:t>
            </a:r>
          </a:p>
          <a:p>
            <a:pPr marL="571500" indent="-571500">
              <a:buFont typeface="Arial"/>
              <a:buChar char="•"/>
            </a:pPr>
            <a:r>
              <a:rPr lang="en-US" sz="4400" b="1" baseline="30000" dirty="0"/>
              <a:t>Zeal </a:t>
            </a:r>
            <a:r>
              <a:rPr lang="en-US" sz="4400" baseline="30000" dirty="0"/>
              <a:t>– A passion or enthusiasm for a belief (or thing).</a:t>
            </a:r>
          </a:p>
          <a:p>
            <a:pPr marL="571500" indent="-571500">
              <a:buFont typeface="Arial"/>
              <a:buChar char="•"/>
            </a:pPr>
            <a:r>
              <a:rPr lang="en-US" sz="4400" b="1" baseline="30000" dirty="0"/>
              <a:t>Not According to Knowledge </a:t>
            </a:r>
            <a:r>
              <a:rPr lang="en-US" sz="4400" baseline="30000" dirty="0"/>
              <a:t>–</a:t>
            </a:r>
            <a:r>
              <a:rPr lang="en-US" sz="4400" b="1" baseline="30000" dirty="0"/>
              <a:t> </a:t>
            </a:r>
            <a:r>
              <a:rPr lang="en-US" sz="4400" baseline="30000" dirty="0"/>
              <a:t>Not in line with the scriptures (or God’s truth).</a:t>
            </a:r>
          </a:p>
          <a:p>
            <a:pPr marL="571500" indent="-571500">
              <a:buFont typeface="Arial"/>
              <a:buChar char="•"/>
            </a:pPr>
            <a:r>
              <a:rPr lang="en-US" sz="4400" b="1" baseline="30000" dirty="0"/>
              <a:t>Abyss – </a:t>
            </a:r>
            <a:r>
              <a:rPr lang="en-US" sz="4400" baseline="30000" dirty="0"/>
              <a:t>(verse 7, some versions) A literally bottomless pit; the grave.</a:t>
            </a:r>
          </a:p>
          <a:p>
            <a:pPr marL="571500" indent="-571500">
              <a:buFont typeface="Arial"/>
              <a:buChar char="•"/>
            </a:pPr>
            <a:r>
              <a:rPr lang="en-US" sz="4400" b="1" baseline="30000" dirty="0"/>
              <a:t>Ignorance </a:t>
            </a:r>
            <a:r>
              <a:rPr lang="en-US" sz="4400" baseline="30000" dirty="0"/>
              <a:t>– Not knowing truth; lack of knowledge.</a:t>
            </a:r>
          </a:p>
          <a:p>
            <a:pPr marL="571500" indent="-571500">
              <a:buFont typeface="Arial"/>
              <a:buChar char="•"/>
            </a:pPr>
            <a:r>
              <a:rPr lang="en-US" sz="4400" b="1" baseline="30000" dirty="0"/>
              <a:t>Rituals </a:t>
            </a:r>
            <a:r>
              <a:rPr lang="en-US" sz="4400" baseline="30000" dirty="0"/>
              <a:t>– Religious practices, prescribed services, and formalities; traditions.</a:t>
            </a:r>
            <a:r>
              <a:rPr lang="en-US" sz="4400" b="1" baseline="30000" dirty="0"/>
              <a:t> </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349320"/>
          </a:xfrm>
          <a:prstGeom prst="rect">
            <a:avLst/>
          </a:prstGeom>
          <a:noFill/>
          <a:ln>
            <a:noFill/>
          </a:ln>
        </p:spPr>
        <p:txBody>
          <a:bodyPr spcFirstLastPara="1" wrap="square" lIns="91425" tIns="45700" rIns="91425" bIns="45700" anchor="t" anchorCtr="0">
            <a:spAutoFit/>
          </a:bodyPr>
          <a:lstStyle/>
          <a:p>
            <a:pPr algn="just"/>
            <a:r>
              <a:rPr lang="en-US" sz="4400" baseline="30000" dirty="0"/>
              <a:t>As humans, we tend to follow the path of least resistance in life. We do not want to reinvent the wheel every time we want to go shopping. So, we follow the paths that others have set. This is particularly true in matters of religion. And while there is wisdom in this approach, there are also significant risks.</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In a skillful way, in this text, Paul both summarized and expanded his argument on salvation by faith in Christ. He started (verses 1-4) with an assessment of where the Jews were on the salvation issue. By their ignorance (or misunderstanding) of scripture and God, they had devised their own system of salvation and righteousness, which was contrary to God’s. This had to be a massive punch to the heart of the Jews.</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72012</TotalTime>
  <Words>600</Words>
  <Application>Microsoft Macintosh PowerPoint</Application>
  <PresentationFormat>Custom</PresentationFormat>
  <Paragraphs>45</Paragraphs>
  <Slides>22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89</cp:revision>
  <dcterms:created xsi:type="dcterms:W3CDTF">2018-05-04T03:01:22Z</dcterms:created>
  <dcterms:modified xsi:type="dcterms:W3CDTF">2024-02-26T18:37:24Z</dcterms:modified>
</cp:coreProperties>
</file>