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1"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1" d="100"/>
          <a:sy n="81" d="100"/>
        </p:scale>
        <p:origin x="-120" y="-27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4" cy="6967791"/>
          </a:xfrm>
          <a:prstGeom prst="rect">
            <a:avLst/>
          </a:prstGeom>
          <a:noFill/>
          <a:ln>
            <a:noFill/>
          </a:ln>
        </p:spPr>
      </p:pic>
      <p:sp>
        <p:nvSpPr>
          <p:cNvPr id="49" name="Google Shape;49;p1"/>
          <p:cNvSpPr txBox="1"/>
          <p:nvPr/>
        </p:nvSpPr>
        <p:spPr>
          <a:xfrm>
            <a:off x="342317"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11</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MAY </a:t>
            </a:r>
            <a:r>
              <a:rPr lang="en-US" sz="2800" b="1" baseline="30000" dirty="0">
                <a:solidFill>
                  <a:schemeClr val="dk1"/>
                </a:solidFill>
              </a:rPr>
              <a:t>12</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As noted in the case with Stephen in Acts 7, while faith does not guarantee a particular outcome, it keeps people running forward towards amazing outcomes. A memorable case in point is the achievements of Jesse Owens (James Cleveland Owens). This “Buckeye Bullet” won four gold medals and set two world records at the 1936 Olympics in Berlin, Germany, in a time when black athletes were not expected to excel. </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1897955"/>
          </a:xfrm>
          <a:prstGeom prst="rect">
            <a:avLst/>
          </a:prstGeom>
          <a:noFill/>
        </p:spPr>
        <p:txBody>
          <a:bodyPr wrap="square" rtlCol="0">
            <a:spAutoFit/>
          </a:bodyPr>
          <a:lstStyle/>
          <a:p>
            <a:pPr algn="just"/>
            <a:r>
              <a:rPr lang="en-US" sz="4400" baseline="30000" dirty="0"/>
              <a:t>There is a school of thinking that explains faith in terms of a person’s “Obedience and Radical Response” to God. Some commentators attribute this approach to the work of theologians, like Karl Barth (1886-1968).</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349361"/>
          </a:xfrm>
          <a:prstGeom prst="rect">
            <a:avLst/>
          </a:prstGeom>
          <a:noFill/>
        </p:spPr>
        <p:txBody>
          <a:bodyPr wrap="square" rtlCol="0">
            <a:spAutoFit/>
          </a:bodyPr>
          <a:lstStyle/>
          <a:p>
            <a:pPr algn="just"/>
            <a:r>
              <a:rPr lang="en-US" sz="4400" baseline="30000" dirty="0"/>
              <a:t>In normal conversation, we have no problem in ascribing to God the general power to do anything. Our challenge comes in believing that God will do the specific things we desire. Consider this and reflect on how you can know that God will do for you the specific things you desire. </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07988" indent="-407988"/>
            <a:r>
              <a:rPr lang="en-US" sz="4400" baseline="30000" dirty="0"/>
              <a:t>1. Looking back over your life, what personal action can you share that showed your trust in God?</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07988" indent="-407988"/>
            <a:r>
              <a:rPr lang="en-US" sz="4400" baseline="30000" dirty="0"/>
              <a:t>2. What assurances would you need from God to go on a mission where you knew there was a risk of failure?</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82CBAD-0420-8149-97AD-CB1A872FD168}"/>
              </a:ext>
            </a:extLst>
          </p:cNvPr>
          <p:cNvSpPr/>
          <p:nvPr/>
        </p:nvSpPr>
        <p:spPr>
          <a:xfrm>
            <a:off x="787078" y="949124"/>
            <a:ext cx="10637135" cy="995144"/>
          </a:xfrm>
          <a:prstGeom prst="rect">
            <a:avLst/>
          </a:prstGeom>
        </p:spPr>
        <p:txBody>
          <a:bodyPr wrap="square">
            <a:spAutoFit/>
          </a:bodyPr>
          <a:lstStyle/>
          <a:p>
            <a:pPr marL="454025" indent="-454025"/>
            <a:r>
              <a:rPr lang="en-US" sz="4400" baseline="30000" dirty="0"/>
              <a:t>3. </a:t>
            </a:r>
            <a:r>
              <a:rPr lang="en-US" sz="4400" baseline="30000"/>
              <a:t>To you, what is a modern equivalent of God’s call to Abraham to sacrifice his son?</a:t>
            </a:r>
          </a:p>
        </p:txBody>
      </p:sp>
    </p:spTree>
    <p:extLst>
      <p:ext uri="{BB962C8B-B14F-4D97-AF65-F5344CB8AC3E}">
        <p14:creationId xmlns:p14="http://schemas.microsoft.com/office/powerpoint/2010/main" val="4177595006"/>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69348"/>
            <a:ext cx="10825200" cy="3323946"/>
          </a:xfrm>
          <a:prstGeom prst="rect">
            <a:avLst/>
          </a:prstGeom>
          <a:noFill/>
          <a:ln>
            <a:noFill/>
          </a:ln>
        </p:spPr>
        <p:txBody>
          <a:bodyPr spcFirstLastPara="1" wrap="square" lIns="91425" tIns="45700" rIns="91425" bIns="45700" anchor="t" anchorCtr="0">
            <a:spAutoFit/>
          </a:bodyPr>
          <a:lstStyle/>
          <a:p>
            <a:pPr algn="ctr"/>
            <a:r>
              <a:rPr lang="en-US" sz="6600" b="1" dirty="0" smtClean="0"/>
              <a:t>Reckoned</a:t>
            </a:r>
            <a:r>
              <a:rPr lang="en-US" sz="6600" b="1" dirty="0"/>
              <a:t> </a:t>
            </a:r>
            <a:r>
              <a:rPr lang="en-US" sz="6600" b="1" dirty="0" smtClean="0"/>
              <a:t>as Righteous</a:t>
            </a:r>
            <a:endParaRPr lang="en-US" sz="6600" b="1" dirty="0"/>
          </a:p>
          <a:p>
            <a:endParaRPr lang="en-US" sz="2400" b="1" baseline="30000" dirty="0">
              <a:solidFill>
                <a:schemeClr val="dk2"/>
              </a:solidFill>
              <a:latin typeface="+mj-lt"/>
              <a:ea typeface="Quattrocento Sans"/>
              <a:cs typeface="Quattrocento Sans"/>
              <a:sym typeface="Quattrocento Sans"/>
            </a:endParaRPr>
          </a:p>
          <a:p>
            <a:r>
              <a:rPr lang="en-US" sz="4400" b="1" spc="-150" baseline="30000" dirty="0">
                <a:solidFill>
                  <a:schemeClr val="dk2"/>
                </a:solidFill>
                <a:latin typeface="+mj-lt"/>
                <a:ea typeface="Quattrocento Sans"/>
                <a:cs typeface="Quattrocento Sans"/>
                <a:sym typeface="Quattrocento Sans"/>
              </a:rPr>
              <a:t>Focus Scripture: </a:t>
            </a:r>
            <a:r>
              <a:rPr lang="it-IT" sz="4400" baseline="30000" dirty="0"/>
              <a:t>Romans 4:13-25</a:t>
            </a:r>
          </a:p>
          <a:p>
            <a:endParaRPr lang="fi-FI" sz="1600" baseline="30000" dirty="0">
              <a:latin typeface="+mj-lt"/>
            </a:endParaRPr>
          </a:p>
          <a:p>
            <a:pPr algn="ctr"/>
            <a:r>
              <a:rPr lang="fi-FI" sz="4000" b="1" baseline="30000" dirty="0">
                <a:latin typeface="+mj-lt"/>
              </a:rPr>
              <a:t>Key </a:t>
            </a:r>
            <a:r>
              <a:rPr lang="fi-FI" sz="4000" b="1" baseline="30000" dirty="0" err="1">
                <a:latin typeface="+mj-lt"/>
              </a:rPr>
              <a:t>Verse</a:t>
            </a:r>
            <a:r>
              <a:rPr lang="fi-FI" sz="4000" b="1" baseline="30000" dirty="0">
                <a:latin typeface="+mj-lt"/>
              </a:rPr>
              <a:t>:</a:t>
            </a:r>
            <a:r>
              <a:rPr lang="en-US" sz="4000" i="1" baseline="30000" dirty="0"/>
              <a:t> </a:t>
            </a:r>
            <a:r>
              <a:rPr lang="en-US" sz="4400" baseline="30000" dirty="0"/>
              <a:t>(Abraham) grew strong in his faith as he gave glory to God, being fully convinced that God was able to do what he had promised. Romans 4:20-</a:t>
            </a:r>
            <a:r>
              <a:rPr lang="en-US" sz="4400" baseline="30000" dirty="0" smtClean="0"/>
              <a:t>21</a:t>
            </a:r>
            <a:r>
              <a:rPr lang="en-US" sz="4400" i="1" baseline="30000" dirty="0" smtClean="0"/>
              <a:t> </a:t>
            </a:r>
            <a:r>
              <a:rPr lang="en-US" sz="4400" i="1" baseline="30000" dirty="0"/>
              <a:t>(</a:t>
            </a:r>
            <a:r>
              <a:rPr lang="en-US" sz="4400" i="1" baseline="30000" dirty="0" smtClean="0"/>
              <a:t>NRSV UE)</a:t>
            </a:r>
            <a:endParaRPr lang="en-US" sz="4400"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869648"/>
            <a:ext cx="10515187" cy="2800726"/>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a:t>
            </a:r>
            <a:r>
              <a:rPr lang="en-US" sz="4400" baseline="30000" dirty="0"/>
              <a:t> “They That Wait Upon the Lord”</a:t>
            </a:r>
          </a:p>
          <a:p>
            <a:endParaRPr lang="en-US" sz="4400" baseline="30000" dirty="0"/>
          </a:p>
          <a:p>
            <a:pPr algn="just"/>
            <a:r>
              <a:rPr lang="en-US" sz="4400" b="1" baseline="30000" dirty="0"/>
              <a:t>Closing Prayer:</a:t>
            </a:r>
            <a:r>
              <a:rPr lang="en-US" sz="4400" baseline="30000" dirty="0"/>
              <a:t> Dear compassionate God, the three Hebrew boys stood in their faith so your name could get glory among heathens. If ever I am in a similar position, give me the assurance of your presence. I ask in Jesus’ name. Amen.</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975679"/>
          </a:xfrm>
          <a:prstGeom prst="rect">
            <a:avLst/>
          </a:prstGeom>
          <a:noFill/>
          <a:ln>
            <a:noFill/>
          </a:ln>
        </p:spPr>
        <p:txBody>
          <a:bodyPr spcFirstLastPara="1" wrap="square" lIns="91425" tIns="45700" rIns="91425" bIns="45700" anchor="t" anchorCtr="0">
            <a:spAutoFit/>
          </a:bodyPr>
          <a:lstStyle/>
          <a:p>
            <a:pPr marL="454025" indent="-454025"/>
            <a:r>
              <a:rPr lang="en-US" sz="2800" baseline="30000" dirty="0" smtClean="0"/>
              <a:t>13	For </a:t>
            </a:r>
            <a:r>
              <a:rPr lang="en-US" sz="2800" baseline="30000" dirty="0"/>
              <a:t>the promise that he would inherit the world did not come to Abraham or to his descendants through the law but through the righteousness of faith.</a:t>
            </a:r>
          </a:p>
          <a:p>
            <a:pPr marL="454025" indent="-454025"/>
            <a:r>
              <a:rPr lang="en-US" sz="2800" baseline="30000" dirty="0" smtClean="0"/>
              <a:t>14	For </a:t>
            </a:r>
            <a:r>
              <a:rPr lang="en-US" sz="2800" baseline="30000" dirty="0"/>
              <a:t>if it is the adherents of the law who are to be the heirs, faith is null and the promise is void.</a:t>
            </a:r>
          </a:p>
          <a:p>
            <a:pPr marL="454025" indent="-454025"/>
            <a:r>
              <a:rPr lang="en-US" sz="2800" baseline="30000" dirty="0" smtClean="0"/>
              <a:t>15	For </a:t>
            </a:r>
            <a:r>
              <a:rPr lang="en-US" sz="2800" baseline="30000" dirty="0"/>
              <a:t>the law brings wrath, but where there is no law, neither is there transgression.</a:t>
            </a:r>
          </a:p>
          <a:p>
            <a:pPr marL="454025" indent="-454025"/>
            <a:r>
              <a:rPr lang="en-US" sz="2800" baseline="30000" dirty="0" smtClean="0"/>
              <a:t>16	For </a:t>
            </a:r>
            <a:r>
              <a:rPr lang="en-US" sz="2800" baseline="30000" dirty="0"/>
              <a:t>this reason the promise depends on faith, in order that it may rest on grace, so that it may be guaranteed to all his descendants, not only to the adherents of the law but also to those who share the faith of Abraham (who is the father of all of us,</a:t>
            </a:r>
          </a:p>
          <a:p>
            <a:pPr marL="454025" indent="-454025"/>
            <a:r>
              <a:rPr lang="en-US" sz="2800" baseline="30000" dirty="0" smtClean="0"/>
              <a:t>17	as </a:t>
            </a:r>
            <a:r>
              <a:rPr lang="en-US" sz="2800" baseline="30000" dirty="0"/>
              <a:t>it is written, “I have made you the father of many nations”), in the presence of the God in whom he believed, who gives life to the dead and calls into existence the things that do not exist.</a:t>
            </a:r>
          </a:p>
          <a:p>
            <a:pPr marL="454025" indent="-454025"/>
            <a:r>
              <a:rPr lang="en-US" sz="2800" baseline="30000" dirty="0" smtClean="0"/>
              <a:t>18	Hoping </a:t>
            </a:r>
            <a:r>
              <a:rPr lang="en-US" sz="2800" baseline="30000" dirty="0"/>
              <a:t>against hope, he believed that he would become “the father of many nations,” according to what was said, “So shall your descendants be.”</a:t>
            </a:r>
          </a:p>
          <a:p>
            <a:pPr marL="454025" indent="-454025"/>
            <a:r>
              <a:rPr lang="en-US" sz="2800" baseline="30000" dirty="0" smtClean="0"/>
              <a:t>19	He </a:t>
            </a:r>
            <a:r>
              <a:rPr lang="en-US" sz="2800" baseline="30000" dirty="0"/>
              <a:t>did not weaken in faith when he considered his own body, which was already as good as dead (for he was about a hundred years old), and the barrenness of Sarah’s womb.</a:t>
            </a:r>
          </a:p>
          <a:p>
            <a:pPr marL="454025" indent="-454025"/>
            <a:r>
              <a:rPr lang="en-US" sz="2800" baseline="30000" dirty="0" smtClean="0"/>
              <a:t>20	No </a:t>
            </a:r>
            <a:r>
              <a:rPr lang="en-US" sz="2800" baseline="30000" dirty="0"/>
              <a:t>distrust made him waver concerning the promise of God, but he grew strong in his faith as he gave glory to God</a:t>
            </a:r>
            <a:r>
              <a:rPr lang="en-US" sz="2800" baseline="30000" dirty="0" smtClean="0"/>
              <a:t>,</a:t>
            </a:r>
            <a:endParaRPr lang="en-US" sz="2800" baseline="30000" dirty="0"/>
          </a:p>
        </p:txBody>
      </p:sp>
      <p:sp>
        <p:nvSpPr>
          <p:cNvPr id="61" name="Google Shape;61;p3"/>
          <p:cNvSpPr txBox="1"/>
          <p:nvPr/>
        </p:nvSpPr>
        <p:spPr>
          <a:xfrm>
            <a:off x="654906" y="628969"/>
            <a:ext cx="10873479" cy="584735"/>
          </a:xfrm>
          <a:prstGeom prst="rect">
            <a:avLst/>
          </a:prstGeom>
          <a:noFill/>
          <a:ln>
            <a:noFill/>
          </a:ln>
        </p:spPr>
        <p:txBody>
          <a:bodyPr spcFirstLastPara="1" wrap="square" lIns="91425" tIns="45700" rIns="91425" bIns="45700" anchor="t" anchorCtr="0">
            <a:spAutoFit/>
          </a:bodyPr>
          <a:lstStyle/>
          <a:p>
            <a:pPr algn="ctr"/>
            <a:r>
              <a:rPr lang="mr-IN" sz="3200" b="1" dirty="0" smtClean="0"/>
              <a:t>Romans</a:t>
            </a:r>
            <a:r>
              <a:rPr lang="en-US" sz="3200" b="1" dirty="0" smtClean="0"/>
              <a:t> </a:t>
            </a:r>
            <a:r>
              <a:rPr lang="mr-IN" sz="3200" b="1" dirty="0" smtClean="0"/>
              <a:t>4</a:t>
            </a:r>
            <a:r>
              <a:rPr lang="mr-IN" sz="3200" b="1" dirty="0"/>
              <a:t>:13-</a:t>
            </a:r>
            <a:r>
              <a:rPr lang="mr-IN" sz="3200" b="1" dirty="0" smtClean="0"/>
              <a:t>25</a:t>
            </a:r>
            <a:r>
              <a:rPr lang="en-US" sz="3200" b="1" dirty="0" smtClean="0"/>
              <a:t> </a:t>
            </a:r>
            <a:r>
              <a:rPr lang="mr-IN" sz="3200" b="1" dirty="0" smtClean="0"/>
              <a:t>(NRSV</a:t>
            </a:r>
            <a:r>
              <a:rPr lang="en-US" sz="3200" b="1" dirty="0" smtClean="0"/>
              <a:t> </a:t>
            </a:r>
            <a:r>
              <a:rPr lang="mr-IN" sz="3200" b="1" dirty="0" smtClean="0"/>
              <a:t>UE</a:t>
            </a:r>
            <a:r>
              <a:rPr lang="mr-IN" sz="3200" b="1" dirty="0"/>
              <a:t>)</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xmlns="" id="{B7D81C3A-56CE-B243-9B58-0629F48392AF}"/>
              </a:ext>
            </a:extLst>
          </p:cNvPr>
          <p:cNvSpPr txBox="1"/>
          <p:nvPr/>
        </p:nvSpPr>
        <p:spPr>
          <a:xfrm>
            <a:off x="981445" y="784912"/>
            <a:ext cx="10220400" cy="1815840"/>
          </a:xfrm>
          <a:prstGeom prst="rect">
            <a:avLst/>
          </a:prstGeom>
          <a:noFill/>
          <a:ln>
            <a:noFill/>
          </a:ln>
        </p:spPr>
        <p:txBody>
          <a:bodyPr spcFirstLastPara="1" wrap="square" lIns="91425" tIns="45700" rIns="91425" bIns="45700" anchor="t" anchorCtr="0">
            <a:spAutoFit/>
          </a:bodyPr>
          <a:lstStyle/>
          <a:p>
            <a:pPr marL="454025" indent="-454025"/>
            <a:r>
              <a:rPr lang="en-US" sz="2800" baseline="30000" dirty="0"/>
              <a:t>21	being fully convinced that God was able to do what he had promised.</a:t>
            </a:r>
          </a:p>
          <a:p>
            <a:pPr marL="454025" indent="-454025"/>
            <a:r>
              <a:rPr lang="en-US" sz="2800" baseline="30000" dirty="0"/>
              <a:t>22	Therefore “it was reckoned to him as righteousness.”</a:t>
            </a:r>
          </a:p>
          <a:p>
            <a:pPr marL="454025" indent="-454025"/>
            <a:r>
              <a:rPr lang="en-US" sz="2800" baseline="30000" dirty="0"/>
              <a:t>23	Now the words, “it was reckoned to him,” were written not for his sake alone</a:t>
            </a:r>
          </a:p>
          <a:p>
            <a:pPr marL="454025" indent="-454025"/>
            <a:r>
              <a:rPr lang="en-US" sz="2800" baseline="30000" dirty="0"/>
              <a:t>24	but for ours also. It will be reckoned to us who believe in him who raised Jesus our Lord from the dead,</a:t>
            </a:r>
          </a:p>
          <a:p>
            <a:pPr marL="454025" indent="-454025"/>
            <a:r>
              <a:rPr lang="en-US" sz="2800" baseline="30000" dirty="0"/>
              <a:t>25	who was handed over for our trespasses and was raised for our justification.</a:t>
            </a:r>
            <a:endParaRPr lang="en-US" sz="2800" baseline="30000" dirty="0"/>
          </a:p>
        </p:txBody>
      </p:sp>
    </p:spTree>
    <p:extLst>
      <p:ext uri="{BB962C8B-B14F-4D97-AF65-F5344CB8AC3E}">
        <p14:creationId xmlns:p14="http://schemas.microsoft.com/office/powerpoint/2010/main" val="2861772834"/>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55091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457200" indent="-457200">
              <a:buFont typeface="Arial"/>
              <a:buChar char="•"/>
            </a:pPr>
            <a:r>
              <a:rPr lang="en-US" sz="2800" b="1" dirty="0"/>
              <a:t>Ascribe / Ascribing </a:t>
            </a:r>
            <a:r>
              <a:rPr lang="en-US" sz="2800" dirty="0"/>
              <a:t>–</a:t>
            </a:r>
            <a:r>
              <a:rPr lang="en-US" sz="2800" b="1" dirty="0"/>
              <a:t> </a:t>
            </a:r>
            <a:r>
              <a:rPr lang="en-US" sz="2800" dirty="0"/>
              <a:t>Giving credit for or assume (of a character trait).</a:t>
            </a:r>
          </a:p>
          <a:p>
            <a:pPr marL="457200" indent="-457200">
              <a:buFont typeface="Arial"/>
              <a:buChar char="•"/>
            </a:pPr>
            <a:r>
              <a:rPr lang="en-US" sz="2800" b="1" dirty="0"/>
              <a:t>Imprudence </a:t>
            </a:r>
            <a:r>
              <a:rPr lang="en-US" sz="2800" dirty="0"/>
              <a:t>– Reckless foolishness or carelessness.</a:t>
            </a:r>
          </a:p>
          <a:p>
            <a:pPr marL="457200" indent="-457200">
              <a:buFont typeface="Arial"/>
              <a:buChar char="•"/>
            </a:pPr>
            <a:r>
              <a:rPr lang="en-US" sz="2800" b="1" dirty="0"/>
              <a:t>Justification</a:t>
            </a:r>
            <a:r>
              <a:rPr lang="en-US" sz="2800" dirty="0"/>
              <a:t> – Considered right with or pleasing to God (saved, forgiven).</a:t>
            </a:r>
          </a:p>
          <a:p>
            <a:pPr marL="457200" indent="-457200">
              <a:buFont typeface="Arial"/>
              <a:buChar char="•"/>
            </a:pPr>
            <a:r>
              <a:rPr lang="en-US" sz="2800" b="1" dirty="0"/>
              <a:t>Scintillating </a:t>
            </a:r>
            <a:r>
              <a:rPr lang="en-US" sz="2800" dirty="0"/>
              <a:t>– Very exciting; stirring thrills in the mind and body. </a:t>
            </a:r>
          </a:p>
          <a:p>
            <a:pPr marL="457200" indent="-457200">
              <a:buFont typeface="Arial"/>
              <a:buChar char="•"/>
            </a:pPr>
            <a:r>
              <a:rPr lang="en-US" sz="2800" b="1" dirty="0"/>
              <a:t>Hermeneutics </a:t>
            </a:r>
            <a:r>
              <a:rPr lang="en-US" sz="2800" dirty="0"/>
              <a:t>– The theory and practice of interpreting scripture texts. </a:t>
            </a:r>
          </a:p>
          <a:p>
            <a:pPr marL="457200" indent="-457200">
              <a:buFont typeface="Arial"/>
              <a:buChar char="•"/>
            </a:pPr>
            <a:r>
              <a:rPr lang="en-US" sz="2800" b="1" dirty="0"/>
              <a:t>Hedonistic </a:t>
            </a:r>
            <a:r>
              <a:rPr lang="en-US" sz="2800" dirty="0"/>
              <a:t>– The practice of heathens; grossly, ungodly self-indulgence.</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800726"/>
          </a:xfrm>
          <a:prstGeom prst="rect">
            <a:avLst/>
          </a:prstGeom>
          <a:noFill/>
          <a:ln>
            <a:noFill/>
          </a:ln>
        </p:spPr>
        <p:txBody>
          <a:bodyPr spcFirstLastPara="1" wrap="square" lIns="91425" tIns="45700" rIns="91425" bIns="45700" anchor="t" anchorCtr="0">
            <a:spAutoFit/>
          </a:bodyPr>
          <a:lstStyle/>
          <a:p>
            <a:r>
              <a:rPr lang="en-US" sz="4400" baseline="30000" dirty="0"/>
              <a:t>This lesson continues the discussion of salvation (justification) through faith and highlights the best Jewish example of how a person gets God’s nod of approval purely by belief.  The review of Abraham’s actions and faith is important because it focuses on the interplay between belief and actions, and makes clear which is the cause, and which is the effect.</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349320"/>
          </a:xfrm>
          <a:prstGeom prst="rect">
            <a:avLst/>
          </a:prstGeom>
          <a:noFill/>
          <a:ln>
            <a:noFill/>
          </a:ln>
        </p:spPr>
        <p:txBody>
          <a:bodyPr spcFirstLastPara="1" wrap="square" lIns="91425" tIns="45700" rIns="91425" bIns="45700" anchor="t" anchorCtr="0">
            <a:spAutoFit/>
          </a:bodyPr>
          <a:lstStyle/>
          <a:p>
            <a:pPr algn="just"/>
            <a:r>
              <a:rPr lang="en-US" sz="4400" baseline="30000" dirty="0"/>
              <a:t>Part of the magnificence of this text is that it gives all the key elements of an active faith. As noted elsewhere, faith is not an exercise where a person decides on an outcome for an event and then forces God to produce that outcome. That is not faith but impudence. </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71934</TotalTime>
  <Words>550</Words>
  <Application>Microsoft Macintosh PowerPoint</Application>
  <PresentationFormat>Custom</PresentationFormat>
  <Paragraphs>41</Paragraphs>
  <Slides>22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88</cp:revision>
  <dcterms:created xsi:type="dcterms:W3CDTF">2018-05-04T03:01:22Z</dcterms:created>
  <dcterms:modified xsi:type="dcterms:W3CDTF">2024-02-26T18:13:31Z</dcterms:modified>
</cp:coreProperties>
</file>