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61" r:id="rId5"/>
    <p:sldId id="291" r:id="rId6"/>
    <p:sldId id="262" r:id="rId7"/>
    <p:sldId id="263" r:id="rId8"/>
    <p:sldId id="265" r:id="rId9"/>
    <p:sldId id="266" r:id="rId10"/>
    <p:sldId id="269" r:id="rId11"/>
    <p:sldId id="270" r:id="rId12"/>
    <p:sldId id="271" r:id="rId13"/>
    <p:sldId id="272" r:id="rId14"/>
    <p:sldId id="273" r:id="rId15"/>
    <p:sldId id="281" r:id="rId16"/>
    <p:sldId id="287" r:id="rId17"/>
    <p:sldId id="288" r:id="rId18"/>
    <p:sldId id="289" r:id="rId19"/>
    <p:sldId id="290"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120" y="-26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319168"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10:  </a:t>
            </a:r>
            <a:r>
              <a:rPr lang="en-US" sz="2800" b="1" baseline="30000" dirty="0" smtClean="0">
                <a:solidFill>
                  <a:schemeClr val="dk1"/>
                </a:solidFill>
              </a:rPr>
              <a:t>MAY </a:t>
            </a:r>
            <a:r>
              <a:rPr lang="en-US" sz="2800" b="1" baseline="30000" dirty="0">
                <a:solidFill>
                  <a:schemeClr val="dk1"/>
                </a:solidFill>
              </a:rPr>
              <a:t>5</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In verse 30 of the text, Paul underlined the concept that God offers salvation to all people (Jews and Gentiles) on the same basis of faith in Christ. That idea took on a new complexion in recent times, with certain intellectuals questioning the relevance of Christianity for black people. Maybe you have heard the assertion that Christianity is a “white man’s religion.”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pPr algn="just"/>
            <a:r>
              <a:rPr lang="en-US" sz="4400" baseline="30000" dirty="0"/>
              <a:t>It is easy to believe that Paul settled conclusively the issue of salvation and removed the tension between works and grace through faith. And in many political alliances, mainstream theology has laid those matters to rest. However, that is not the full story. Among some theologians and philosophers, the question remains on how far the grace of God extends to reach and reconcile humankind to God.</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0"/>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349361"/>
          </a:xfrm>
          <a:prstGeom prst="rect">
            <a:avLst/>
          </a:prstGeom>
          <a:noFill/>
        </p:spPr>
        <p:txBody>
          <a:bodyPr wrap="square" rtlCol="0">
            <a:spAutoFit/>
          </a:bodyPr>
          <a:lstStyle/>
          <a:p>
            <a:pPr algn="just"/>
            <a:r>
              <a:rPr lang="en-US" sz="4400" baseline="30000" dirty="0"/>
              <a:t>In a sense, the text is clear about what we should do if we are outside the community of faith and recognize we are sinners who need forgiveness for sin. By faith in the atoning death of Jesus Christ, we accept God’s grace. That is quite simple.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6;p27" descr="LFS PP Slide Questions.jpg">
            <a:extLst>
              <a:ext uri="{FF2B5EF4-FFF2-40B4-BE49-F238E27FC236}">
                <a16:creationId xmlns:a16="http://schemas.microsoft.com/office/drawing/2014/main" xmlns="" id="{7DD84674-F5ED-0143-98C1-9F7B9129DED0}"/>
              </a:ext>
            </a:extLst>
          </p:cNvPr>
          <p:cNvPicPr preferRelativeResize="0"/>
          <p:nvPr/>
        </p:nvPicPr>
        <p:blipFill rotWithShape="1">
          <a:blip r:embed="rId2">
            <a:alphaModFix/>
          </a:blip>
          <a:srcRect/>
          <a:stretch/>
        </p:blipFill>
        <p:spPr>
          <a:xfrm>
            <a:off x="3087" y="3726"/>
            <a:ext cx="12176818" cy="6885871"/>
          </a:xfrm>
          <a:prstGeom prst="rect">
            <a:avLst/>
          </a:prstGeom>
          <a:noFill/>
          <a:ln>
            <a:noFill/>
          </a:ln>
        </p:spPr>
      </p:pic>
    </p:spTree>
    <p:extLst>
      <p:ext uri="{BB962C8B-B14F-4D97-AF65-F5344CB8AC3E}">
        <p14:creationId xmlns:p14="http://schemas.microsoft.com/office/powerpoint/2010/main" val="1516219804"/>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1E0F5BD2-8565-8F46-AE0E-AE6262384F0F}"/>
              </a:ext>
            </a:extLst>
          </p:cNvPr>
          <p:cNvSpPr txBox="1"/>
          <p:nvPr/>
        </p:nvSpPr>
        <p:spPr>
          <a:xfrm>
            <a:off x="798286" y="1449169"/>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1. What do you think of Paul’s reasoning in the text; was it convincing?</a:t>
            </a:r>
          </a:p>
        </p:txBody>
      </p:sp>
    </p:spTree>
    <p:extLst>
      <p:ext uri="{BB962C8B-B14F-4D97-AF65-F5344CB8AC3E}">
        <p14:creationId xmlns:p14="http://schemas.microsoft.com/office/powerpoint/2010/main" val="1394310145"/>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A7F4CB9F-FC45-0845-9B96-4F7803923403}"/>
              </a:ext>
            </a:extLst>
          </p:cNvPr>
          <p:cNvSpPr txBox="1"/>
          <p:nvPr/>
        </p:nvSpPr>
        <p:spPr>
          <a:xfrm>
            <a:off x="798286" y="1391295"/>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2. What link do you see, if any, between the law under Moses and grace under Jesus?</a:t>
            </a:r>
          </a:p>
        </p:txBody>
      </p:sp>
    </p:spTree>
    <p:extLst>
      <p:ext uri="{BB962C8B-B14F-4D97-AF65-F5344CB8AC3E}">
        <p14:creationId xmlns:p14="http://schemas.microsoft.com/office/powerpoint/2010/main" val="2158956189"/>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18FD6FD6-2775-0843-B22C-F5B367EECECB}"/>
              </a:ext>
            </a:extLst>
          </p:cNvPr>
          <p:cNvSpPr txBox="1"/>
          <p:nvPr/>
        </p:nvSpPr>
        <p:spPr>
          <a:xfrm>
            <a:off x="798286" y="1379721"/>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3. Can you detect any teachings in Christianity that are harmful to the interests of black people?</a:t>
            </a:r>
          </a:p>
        </p:txBody>
      </p:sp>
    </p:spTree>
    <p:extLst>
      <p:ext uri="{BB962C8B-B14F-4D97-AF65-F5344CB8AC3E}">
        <p14:creationId xmlns:p14="http://schemas.microsoft.com/office/powerpoint/2010/main" val="3793136549"/>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5940047"/>
          </a:xfrm>
          <a:prstGeom prst="rect">
            <a:avLst/>
          </a:prstGeom>
          <a:noFill/>
          <a:ln>
            <a:noFill/>
          </a:ln>
        </p:spPr>
        <p:txBody>
          <a:bodyPr spcFirstLastPara="1" wrap="square" lIns="91425" tIns="45700" rIns="91425" bIns="45700" anchor="t" anchorCtr="0">
            <a:spAutoFit/>
          </a:bodyPr>
          <a:lstStyle/>
          <a:p>
            <a:pPr algn="ctr"/>
            <a:r>
              <a:rPr lang="en-US" sz="6000" b="1" dirty="0" smtClean="0"/>
              <a:t>Justified</a:t>
            </a:r>
            <a:r>
              <a:rPr lang="en-US" sz="6000" b="1" dirty="0"/>
              <a:t> </a:t>
            </a:r>
            <a:r>
              <a:rPr lang="en-US" sz="6000" b="1" dirty="0" smtClean="0"/>
              <a:t>by Faith in Jesus</a:t>
            </a:r>
            <a:endParaRPr lang="en-US" sz="6000" b="1"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it-IT" sz="4400" dirty="0"/>
              <a:t>Romans 3:21-30</a:t>
            </a:r>
          </a:p>
          <a:p>
            <a:endParaRPr lang="fi-FI" sz="1600" dirty="0">
              <a:latin typeface="+mj-lt"/>
            </a:endParaRPr>
          </a:p>
          <a:p>
            <a:pPr algn="ctr"/>
            <a:r>
              <a:rPr lang="fi-FI" sz="4000" b="1" dirty="0">
                <a:latin typeface="+mj-lt"/>
              </a:rPr>
              <a:t>Key </a:t>
            </a:r>
            <a:r>
              <a:rPr lang="fi-FI" sz="4000" b="1" dirty="0" err="1">
                <a:latin typeface="+mj-lt"/>
              </a:rPr>
              <a:t>Verse</a:t>
            </a:r>
            <a:r>
              <a:rPr lang="fi-FI" sz="4000" b="1" dirty="0">
                <a:latin typeface="+mj-lt"/>
              </a:rPr>
              <a:t>:</a:t>
            </a:r>
            <a:r>
              <a:rPr lang="en-US" sz="4000" i="1" dirty="0"/>
              <a:t> </a:t>
            </a:r>
            <a:r>
              <a:rPr lang="en-US" sz="4000" dirty="0"/>
              <a:t>For there is no distinction, since all have sinned and fall short of the glory of God; they are now justified by his grace as a gift, through the redemption that is in Christ Jesus. Romans 3:22b-</a:t>
            </a:r>
            <a:r>
              <a:rPr lang="en-US" sz="4000" dirty="0" smtClean="0"/>
              <a:t>24 </a:t>
            </a:r>
            <a:r>
              <a:rPr lang="en-US" sz="4000" i="1" dirty="0" smtClean="0"/>
              <a:t>(NRSV UE)</a:t>
            </a:r>
            <a:endParaRPr lang="en-US" sz="4000" dirty="0"/>
          </a:p>
          <a:p>
            <a:pPr algn="ctr"/>
            <a:endParaRPr lang="en-US" sz="44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349320"/>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i="1" baseline="30000" dirty="0"/>
              <a:t> </a:t>
            </a:r>
            <a:r>
              <a:rPr lang="en-US" sz="4400" baseline="30000" dirty="0"/>
              <a:t>“In Christ Alone</a:t>
            </a:r>
            <a:r>
              <a:rPr lang="en-US" sz="4400" baseline="30000" dirty="0" smtClean="0"/>
              <a:t>”</a:t>
            </a:r>
          </a:p>
          <a:p>
            <a:endParaRPr lang="en-US" sz="4400" baseline="30000" dirty="0"/>
          </a:p>
          <a:p>
            <a:pPr algn="just"/>
            <a:r>
              <a:rPr lang="en-US" sz="4400" b="1" baseline="30000" dirty="0"/>
              <a:t>Closing Prayer:</a:t>
            </a:r>
            <a:r>
              <a:rPr lang="en-US" sz="4400" baseline="30000" dirty="0"/>
              <a:t> Dear Father, guide my heart along the path of your truth. And help me live in that truth for your honor and glory. In Jesus’ name I pray.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975679"/>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21	But </a:t>
            </a:r>
            <a:r>
              <a:rPr lang="en-US" sz="2800" baseline="30000" dirty="0"/>
              <a:t>now, apart from the law, the righteousness of God has been disclosed and is attested by the Law and the Prophets,</a:t>
            </a:r>
          </a:p>
          <a:p>
            <a:pPr marL="454025" indent="-454025"/>
            <a:r>
              <a:rPr lang="en-US" sz="2800" baseline="30000" dirty="0" smtClean="0"/>
              <a:t>22	the </a:t>
            </a:r>
            <a:r>
              <a:rPr lang="en-US" sz="2800" baseline="30000" dirty="0"/>
              <a:t>righteousness of God through the faith of Jesus Christ for all who believe. For there is no distinction,</a:t>
            </a:r>
          </a:p>
          <a:p>
            <a:pPr marL="454025" indent="-454025"/>
            <a:r>
              <a:rPr lang="en-US" sz="2800" baseline="30000" dirty="0" smtClean="0"/>
              <a:t>23	since </a:t>
            </a:r>
            <a:r>
              <a:rPr lang="en-US" sz="2800" baseline="30000" dirty="0"/>
              <a:t>all have sinned and fall short of the glory of God;</a:t>
            </a:r>
          </a:p>
          <a:p>
            <a:pPr marL="454025" indent="-454025"/>
            <a:r>
              <a:rPr lang="en-US" sz="2800" baseline="30000" dirty="0" smtClean="0"/>
              <a:t>24	they </a:t>
            </a:r>
            <a:r>
              <a:rPr lang="en-US" sz="2800" baseline="30000" dirty="0"/>
              <a:t>are now justified by his grace as a gift, through the redemption that is in Christ Jesus,</a:t>
            </a:r>
          </a:p>
          <a:p>
            <a:pPr marL="454025" indent="-454025"/>
            <a:r>
              <a:rPr lang="en-US" sz="2800" baseline="30000" dirty="0" smtClean="0"/>
              <a:t>25	whom </a:t>
            </a:r>
            <a:r>
              <a:rPr lang="en-US" sz="2800" baseline="30000" dirty="0"/>
              <a:t>God put forward as a sacrifice of atonement by his blood, effective through faith. He did this to demonstrate his righteousness, because in his divine forbearance he had passed over the sins previously committed;</a:t>
            </a:r>
          </a:p>
          <a:p>
            <a:pPr marL="454025" indent="-454025"/>
            <a:r>
              <a:rPr lang="en-US" sz="2800" baseline="30000" dirty="0" smtClean="0"/>
              <a:t>26	it </a:t>
            </a:r>
            <a:r>
              <a:rPr lang="en-US" sz="2800" baseline="30000" dirty="0"/>
              <a:t>was to demonstrate at the present time his own righteousness, so that he is righteous and he justifies the one who has the faith of Jesus.</a:t>
            </a:r>
          </a:p>
          <a:p>
            <a:pPr marL="454025" indent="-454025"/>
            <a:r>
              <a:rPr lang="en-US" sz="2800" baseline="30000" dirty="0" smtClean="0"/>
              <a:t>27	Then </a:t>
            </a:r>
            <a:r>
              <a:rPr lang="en-US" sz="2800" baseline="30000" dirty="0"/>
              <a:t>what becomes of boasting? It is excluded. Through what kind of law? That of works? No, rather through the law of faith.</a:t>
            </a:r>
          </a:p>
          <a:p>
            <a:pPr marL="454025" indent="-454025"/>
            <a:r>
              <a:rPr lang="en-US" sz="2800" baseline="30000" dirty="0" smtClean="0"/>
              <a:t>28	For </a:t>
            </a:r>
            <a:r>
              <a:rPr lang="en-US" sz="2800" baseline="30000" dirty="0"/>
              <a:t>we hold that a person is justified by faith apart from works prescribed by the law.</a:t>
            </a:r>
          </a:p>
          <a:p>
            <a:pPr marL="454025" indent="-454025"/>
            <a:r>
              <a:rPr lang="en-US" sz="2800" baseline="30000" dirty="0" smtClean="0"/>
              <a:t>29	Or </a:t>
            </a:r>
            <a:r>
              <a:rPr lang="en-US" sz="2800" baseline="30000" dirty="0"/>
              <a:t>is God the God of Jews only? Is he not the God of gentiles also? Yes, of gentiles also,</a:t>
            </a:r>
          </a:p>
          <a:p>
            <a:pPr marL="454025" indent="-454025"/>
            <a:r>
              <a:rPr lang="en-US" sz="2800" baseline="30000" dirty="0" smtClean="0"/>
              <a:t>30</a:t>
            </a:r>
            <a:r>
              <a:rPr lang="en-US" sz="2800" baseline="30000" dirty="0"/>
              <a:t>	since God is one, and he will justify the circumcised on the ground of faith and the uncircumcised through that same faith.</a:t>
            </a:r>
            <a:endParaRPr lang="en-US" sz="2800" baseline="30000" dirty="0"/>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mr-IN" sz="4400" b="1" dirty="0" smtClean="0"/>
              <a:t>Romans</a:t>
            </a:r>
            <a:r>
              <a:rPr lang="en-US" sz="4400" b="1" dirty="0" smtClean="0"/>
              <a:t> </a:t>
            </a:r>
            <a:r>
              <a:rPr lang="mr-IN" sz="4400" b="1" dirty="0" smtClean="0"/>
              <a:t>3</a:t>
            </a:r>
            <a:r>
              <a:rPr lang="mr-IN" sz="4400" b="1" dirty="0"/>
              <a:t>:21-</a:t>
            </a:r>
            <a:r>
              <a:rPr lang="mr-IN" sz="4400" b="1" dirty="0" smtClean="0"/>
              <a:t>30</a:t>
            </a:r>
            <a:r>
              <a:rPr lang="en-US" sz="4400" b="1" dirty="0" smtClean="0"/>
              <a:t> </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21141"/>
            <a:ext cx="10613282" cy="57348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Eternal Security Doctrine </a:t>
            </a:r>
            <a:r>
              <a:rPr lang="en-US" sz="4400" baseline="30000" dirty="0"/>
              <a:t>– The teaching which says once a person truly repents and accepts Christ as Savior, that person’s salvation is eternally secured and cannot be lost by subsequent sinful deeds.</a:t>
            </a:r>
          </a:p>
          <a:p>
            <a:pPr marL="571500" indent="-571500">
              <a:buFont typeface="Arial"/>
              <a:buChar char="•"/>
            </a:pPr>
            <a:r>
              <a:rPr lang="en-US" sz="4400" b="1" baseline="30000" dirty="0"/>
              <a:t>Ascetic </a:t>
            </a:r>
            <a:r>
              <a:rPr lang="en-US" sz="4400" baseline="30000" dirty="0"/>
              <a:t>– Punitive and severe, especially of rituals</a:t>
            </a:r>
            <a:r>
              <a:rPr lang="en-US" sz="4400" b="1" baseline="30000" dirty="0"/>
              <a:t>.</a:t>
            </a:r>
          </a:p>
          <a:p>
            <a:pPr marL="571500" indent="-571500">
              <a:buFont typeface="Arial"/>
              <a:buChar char="•"/>
            </a:pPr>
            <a:r>
              <a:rPr lang="en-US" sz="4400" b="1" baseline="30000" dirty="0"/>
              <a:t>Psyche </a:t>
            </a:r>
            <a:r>
              <a:rPr lang="en-US" sz="4400" baseline="30000" dirty="0"/>
              <a:t>– The whole being, the soul, or essence of life.</a:t>
            </a:r>
          </a:p>
          <a:p>
            <a:pPr marL="571500" indent="-571500">
              <a:buFont typeface="Arial"/>
              <a:buChar char="•"/>
            </a:pPr>
            <a:r>
              <a:rPr lang="en-US" sz="4400" b="1" baseline="30000" dirty="0"/>
              <a:t>Propitiation</a:t>
            </a:r>
            <a:r>
              <a:rPr lang="en-US" sz="4400" baseline="30000" dirty="0"/>
              <a:t> – Appeasement offering or gesture (offered to please God)</a:t>
            </a:r>
            <a:r>
              <a:rPr lang="en-US" sz="4400" b="1" baseline="30000" dirty="0"/>
              <a:t>.</a:t>
            </a:r>
          </a:p>
          <a:p>
            <a:pPr marL="571500" indent="-571500">
              <a:buFont typeface="Arial"/>
              <a:buChar char="•"/>
            </a:pPr>
            <a:r>
              <a:rPr lang="en-US" sz="4400" b="1" baseline="30000" dirty="0"/>
              <a:t>Testy </a:t>
            </a:r>
            <a:r>
              <a:rPr lang="en-US" sz="4400" baseline="30000" dirty="0"/>
              <a:t>– Test as in belief, patience, etc.; irritating.</a:t>
            </a:r>
          </a:p>
          <a:p>
            <a:pPr marL="571500" indent="-571500">
              <a:buFont typeface="Arial"/>
              <a:buChar char="•"/>
            </a:pPr>
            <a:r>
              <a:rPr lang="en-US" sz="4400" b="1" baseline="30000" dirty="0"/>
              <a:t>Patron </a:t>
            </a:r>
            <a:r>
              <a:rPr lang="en-US" sz="4400" baseline="30000" dirty="0"/>
              <a:t>– Supporter, sponsor, donor of person or event, usually for a given cause</a:t>
            </a:r>
            <a:r>
              <a:rPr lang="en-US" sz="4400" b="1" baseline="30000" dirty="0" smtClean="0"/>
              <a:t>.</a:t>
            </a:r>
            <a:endParaRPr lang="en-US" sz="4400" b="1"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p:cNvSpPr txBox="1"/>
          <p:nvPr/>
        </p:nvSpPr>
        <p:spPr>
          <a:xfrm>
            <a:off x="816437" y="821141"/>
            <a:ext cx="10613282" cy="1446509"/>
          </a:xfrm>
          <a:prstGeom prst="rect">
            <a:avLst/>
          </a:prstGeom>
          <a:noFill/>
          <a:ln>
            <a:noFill/>
          </a:ln>
        </p:spPr>
        <p:txBody>
          <a:bodyPr spcFirstLastPara="1" wrap="square" lIns="91425" tIns="45700" rIns="91425" bIns="45700" anchor="t" anchorCtr="0">
            <a:spAutoFit/>
          </a:bodyPr>
          <a:lstStyle/>
          <a:p>
            <a:pPr marL="571500" indent="-571500">
              <a:buFont typeface="Arial"/>
              <a:buChar char="•"/>
            </a:pPr>
            <a:r>
              <a:rPr lang="en-US" sz="4400" b="1" baseline="30000" dirty="0" smtClean="0"/>
              <a:t>Pedigree </a:t>
            </a:r>
            <a:r>
              <a:rPr lang="en-US" sz="4400" baseline="30000" dirty="0"/>
              <a:t>–</a:t>
            </a:r>
            <a:r>
              <a:rPr lang="en-US" sz="4400" b="1" baseline="30000" dirty="0"/>
              <a:t> </a:t>
            </a:r>
            <a:r>
              <a:rPr lang="en-US" sz="4400" baseline="30000" dirty="0"/>
              <a:t>The true class (qualification) that gives a person rights to special honors.</a:t>
            </a:r>
          </a:p>
          <a:p>
            <a:pPr marL="571500" indent="-571500">
              <a:buFont typeface="Arial"/>
              <a:buChar char="•"/>
            </a:pPr>
            <a:r>
              <a:rPr lang="en-US" sz="4400" b="1" baseline="30000" dirty="0"/>
              <a:t>Beneficiaries </a:t>
            </a:r>
            <a:r>
              <a:rPr lang="en-US" sz="4400" baseline="30000" dirty="0"/>
              <a:t>– People who benefit from an act.</a:t>
            </a:r>
          </a:p>
        </p:txBody>
      </p:sp>
    </p:spTree>
    <p:extLst>
      <p:ext uri="{BB962C8B-B14F-4D97-AF65-F5344CB8AC3E}">
        <p14:creationId xmlns:p14="http://schemas.microsoft.com/office/powerpoint/2010/main" val="2940062263"/>
      </p:ext>
    </p:extLst>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pPr algn="just"/>
            <a:r>
              <a:rPr lang="en-US" sz="4400" baseline="30000" dirty="0"/>
              <a:t>In this section, we turn from individuals acting in faith (courage) to the grounding or reasoning behind the theology of righteousness with God through faith in the atoning work of Jesus Christ. To most of us today, this is a simple concept because we have heard it all our lives. And what is the competing theology?</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49320"/>
          </a:xfrm>
          <a:prstGeom prst="rect">
            <a:avLst/>
          </a:prstGeom>
          <a:noFill/>
          <a:ln>
            <a:noFill/>
          </a:ln>
        </p:spPr>
        <p:txBody>
          <a:bodyPr spcFirstLastPara="1" wrap="square" lIns="91425" tIns="45700" rIns="91425" bIns="45700" anchor="t" anchorCtr="0">
            <a:spAutoFit/>
          </a:bodyPr>
          <a:lstStyle/>
          <a:p>
            <a:pPr algn="just"/>
            <a:r>
              <a:rPr lang="en-US" sz="4400" baseline="30000" dirty="0"/>
              <a:t>At the start, appreciating the text brings us into an argument that Paul started at the beginning of the book of Romans. The jump-off point for the text is the preceding verse 20, which states the purpose of the law was not to reconcile sinners with God, but to show what sin is and how sinful we are.</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71862</TotalTime>
  <Words>606</Words>
  <Application>Microsoft Macintosh PowerPoint</Application>
  <PresentationFormat>Custom</PresentationFormat>
  <Paragraphs>40</Paragraphs>
  <Slides>22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87</cp:revision>
  <dcterms:created xsi:type="dcterms:W3CDTF">2018-05-04T03:01:22Z</dcterms:created>
  <dcterms:modified xsi:type="dcterms:W3CDTF">2024-02-26T17:35:38Z</dcterms:modified>
</cp:coreProperties>
</file>