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61" r:id="rId5"/>
    <p:sldId id="283"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5"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2"/>
    <p:restoredTop sz="94659"/>
  </p:normalViewPr>
  <p:slideViewPr>
    <p:cSldViewPr snapToGrid="0">
      <p:cViewPr varScale="1">
        <p:scale>
          <a:sx n="118" d="100"/>
          <a:sy n="118" d="100"/>
        </p:scale>
        <p:origin x="-128" y="-15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351692" y="5893892"/>
            <a:ext cx="4486403"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sym typeface="Arial"/>
              </a:rPr>
              <a:t>LESSON 1:  </a:t>
            </a:r>
            <a:r>
              <a:rPr lang="en-US" sz="2800" b="1" baseline="30000" dirty="0" smtClean="0">
                <a:solidFill>
                  <a:schemeClr val="dk1"/>
                </a:solidFill>
              </a:rPr>
              <a:t>MARCH </a:t>
            </a:r>
            <a:r>
              <a:rPr lang="en-US" sz="2800" b="1" baseline="30000" dirty="0">
                <a:solidFill>
                  <a:schemeClr val="dk1"/>
                </a:solidFill>
              </a:rPr>
              <a:t>3</a:t>
            </a:r>
            <a:endParaRPr sz="2800" b="1" baseline="30000" dirty="0">
              <a:solidFill>
                <a:schemeClr val="dk1"/>
              </a:solidFil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The matter of contending for the faith, and Christian apologetics, people sometimes see as intellectual exercises for college students. Nothing can be further from the truth, as these are issues that can touch the lives of all of us and even become life and death matters for many. To see this, we must look at the origins of groups like the Branch </a:t>
            </a:r>
            <a:r>
              <a:rPr lang="en-US" sz="4400" baseline="30000" dirty="0" err="1"/>
              <a:t>Davidians</a:t>
            </a:r>
            <a:r>
              <a:rPr lang="en-US" sz="4400" baseline="30000" dirty="0"/>
              <a:t> of Waco Texas, </a:t>
            </a:r>
            <a:r>
              <a:rPr lang="en-US" sz="4400" baseline="30000" dirty="0" err="1"/>
              <a:t>Aum</a:t>
            </a:r>
            <a:r>
              <a:rPr lang="en-US" sz="4400" baseline="30000" dirty="0"/>
              <a:t> </a:t>
            </a:r>
            <a:r>
              <a:rPr lang="en-US" sz="4400" baseline="30000" dirty="0" err="1"/>
              <a:t>Shinrikyo</a:t>
            </a:r>
            <a:r>
              <a:rPr lang="en-US" sz="4400" baseline="30000" dirty="0"/>
              <a:t> of Japan, and the Movement for the Restoration of the Ten Commandments of God in Uganda.</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Perhaps for many believers, one of the best-known examples of divisions within a church community, leading to a major split in the body, occurred in the Anglican Church. This was the fracture that occurred in the Anglican communion over the definition of marriage. At its core, this matter was a clash of traditional values in the church against more progressive values in the wider society.</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154983"/>
          </a:xfrm>
          <a:prstGeom prst="rect">
            <a:avLst/>
          </a:prstGeom>
          <a:noFill/>
        </p:spPr>
        <p:txBody>
          <a:bodyPr wrap="square" rtlCol="0">
            <a:spAutoFit/>
          </a:bodyPr>
          <a:lstStyle/>
          <a:p>
            <a:pPr algn="just"/>
            <a:r>
              <a:rPr lang="en-US" sz="4400" baseline="30000" dirty="0"/>
              <a:t>The text draws a powerful contrast between two types of members we find in ALL church communities: disruptors and conciliators. The disrupters love to get their own way and give no regard to the divisions and disruption they cause in the body of believers. They are selfish and bent on making their view the prevailing or dominant view. Conciliators, on the other hand, strive to keep true to Christ’s teachings as they value and promote peace and fellowship among believers.</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1638" indent="-401638"/>
            <a:r>
              <a:rPr lang="en-US" sz="4400" baseline="30000" dirty="0"/>
              <a:t>1. </a:t>
            </a:r>
            <a:r>
              <a:rPr lang="en-US" sz="4400" baseline="30000" dirty="0"/>
              <a:t>How do you find the truth about a matter when leaders put competing positions to you?</a:t>
            </a:r>
            <a:endParaRPr lang="en-US" sz="4400"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446509"/>
          </a:xfrm>
          <a:prstGeom prst="rect">
            <a:avLst/>
          </a:prstGeom>
          <a:noFill/>
          <a:ln>
            <a:noFill/>
          </a:ln>
        </p:spPr>
        <p:txBody>
          <a:bodyPr spcFirstLastPara="1" wrap="square" lIns="91425" tIns="45700" rIns="91425" bIns="45700" anchor="t" anchorCtr="0">
            <a:spAutoFit/>
          </a:bodyPr>
          <a:lstStyle/>
          <a:p>
            <a:pPr marL="465138" indent="-465138"/>
            <a:r>
              <a:rPr lang="en-US" sz="4400" baseline="30000" dirty="0"/>
              <a:t>2. </a:t>
            </a:r>
            <a:r>
              <a:rPr lang="en-US" sz="4400" baseline="30000" dirty="0"/>
              <a:t>How far would you go to prove your point when convinced you are right?</a:t>
            </a:r>
          </a:p>
          <a:p>
            <a:pPr marL="465138" indent="-465138"/>
            <a:r>
              <a:rPr lang="en-US" sz="4400" baseline="30000" dirty="0"/>
              <a:t>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1446509"/>
          </a:xfrm>
          <a:prstGeom prst="rect">
            <a:avLst/>
          </a:prstGeom>
          <a:noFill/>
          <a:ln>
            <a:noFill/>
          </a:ln>
        </p:spPr>
        <p:txBody>
          <a:bodyPr spcFirstLastPara="1" wrap="square" lIns="91425" tIns="45700" rIns="91425" bIns="45700" anchor="t" anchorCtr="0">
            <a:spAutoFit/>
          </a:bodyPr>
          <a:lstStyle/>
          <a:p>
            <a:pPr marL="452438" indent="-452438"/>
            <a:r>
              <a:rPr lang="en-US" sz="4400" baseline="30000" dirty="0" smtClean="0"/>
              <a:t>3. </a:t>
            </a:r>
            <a:r>
              <a:rPr lang="en-US" sz="4400" baseline="30000" dirty="0"/>
              <a:t>Are there matters in your heart on which you would never compromise?</a:t>
            </a:r>
          </a:p>
          <a:p>
            <a:pPr marL="465138" indent="-465138"/>
            <a:r>
              <a:rPr lang="en-US" sz="4400" baseline="30000" dirty="0"/>
              <a:t> </a:t>
            </a:r>
          </a:p>
        </p:txBody>
      </p:sp>
    </p:spTree>
    <p:extLst>
      <p:ext uri="{BB962C8B-B14F-4D97-AF65-F5344CB8AC3E}">
        <p14:creationId xmlns:p14="http://schemas.microsoft.com/office/powerpoint/2010/main" val="310981080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0" y="1102619"/>
            <a:ext cx="10825200" cy="6093936"/>
          </a:xfrm>
          <a:prstGeom prst="rect">
            <a:avLst/>
          </a:prstGeom>
          <a:noFill/>
          <a:ln>
            <a:noFill/>
          </a:ln>
        </p:spPr>
        <p:txBody>
          <a:bodyPr spcFirstLastPara="1" wrap="square" lIns="91425" tIns="45700" rIns="91425" bIns="45700" anchor="t" anchorCtr="0">
            <a:spAutoFit/>
          </a:bodyPr>
          <a:lstStyle/>
          <a:p>
            <a:pPr algn="ctr"/>
            <a:r>
              <a:rPr lang="en-US" sz="6600" b="1" baseline="30000" dirty="0" smtClean="0"/>
              <a:t>Sustaining</a:t>
            </a:r>
            <a:r>
              <a:rPr lang="en-US" sz="6600" b="1" dirty="0" smtClean="0"/>
              <a:t> </a:t>
            </a:r>
            <a:r>
              <a:rPr lang="en-US" sz="6600" b="1" baseline="30000" dirty="0" smtClean="0"/>
              <a:t>Our</a:t>
            </a:r>
            <a:r>
              <a:rPr lang="en-US" sz="6600" b="1" baseline="30000" dirty="0"/>
              <a:t> </a:t>
            </a:r>
            <a:r>
              <a:rPr lang="en-US" sz="6600" b="1" baseline="30000" dirty="0" smtClean="0"/>
              <a:t>Faith</a:t>
            </a:r>
            <a:endParaRPr lang="en-US" sz="6600" b="1" baseline="30000" dirty="0"/>
          </a:p>
          <a:p>
            <a:r>
              <a:rPr lang="en-US" sz="5400" b="1" baseline="30000" dirty="0" smtClean="0">
                <a:solidFill>
                  <a:schemeClr val="dk2"/>
                </a:solidFill>
                <a:latin typeface="+mj-lt"/>
                <a:ea typeface="Quattrocento Sans"/>
                <a:cs typeface="Quattrocento Sans"/>
                <a:sym typeface="Quattrocento Sans"/>
              </a:rPr>
              <a:t>Focus </a:t>
            </a:r>
            <a:r>
              <a:rPr lang="en-US" sz="5400" b="1" baseline="30000" dirty="0">
                <a:solidFill>
                  <a:schemeClr val="dk2"/>
                </a:solidFill>
                <a:latin typeface="+mj-lt"/>
                <a:ea typeface="Quattrocento Sans"/>
                <a:cs typeface="Quattrocento Sans"/>
                <a:sym typeface="Quattrocento Sans"/>
              </a:rPr>
              <a:t>Scripture: </a:t>
            </a:r>
            <a:r>
              <a:rPr lang="ro-RO" sz="5400" baseline="30000" dirty="0"/>
              <a:t>Jude 17-</a:t>
            </a:r>
            <a:r>
              <a:rPr lang="ro-RO" sz="5400" baseline="30000" dirty="0" smtClean="0"/>
              <a:t>25</a:t>
            </a:r>
            <a:endParaRPr lang="fi-FI" sz="5400" baseline="30000" dirty="0" smtClean="0">
              <a:latin typeface="+mj-lt"/>
            </a:endParaRPr>
          </a:p>
          <a:p>
            <a:endParaRPr lang="fi-FI" sz="5400" baseline="30000" dirty="0">
              <a:latin typeface="+mj-lt"/>
            </a:endParaRPr>
          </a:p>
          <a:p>
            <a:pPr algn="ctr"/>
            <a:r>
              <a:rPr lang="fi-FI" sz="5400" b="1" baseline="30000" dirty="0">
                <a:latin typeface="+mj-lt"/>
              </a:rPr>
              <a:t>Key </a:t>
            </a:r>
            <a:r>
              <a:rPr lang="fi-FI" sz="5400" b="1" baseline="30000" dirty="0" err="1" smtClean="0">
                <a:latin typeface="+mj-lt"/>
              </a:rPr>
              <a:t>Verse</a:t>
            </a:r>
            <a:r>
              <a:rPr lang="fi-FI" sz="5400" b="1" baseline="30000" dirty="0" smtClean="0">
                <a:latin typeface="+mj-lt"/>
              </a:rPr>
              <a:t>:</a:t>
            </a:r>
            <a:r>
              <a:rPr lang="en-US" sz="5400" baseline="30000" dirty="0"/>
              <a:t>Beloved, build yourselves up on your most holy faith; pray in the Holy Spirit; keep yourselves in the love of God; look forward to the mercy of our Lord Jesus Christ that leads to eternal life. Jude 20-</a:t>
            </a:r>
            <a:r>
              <a:rPr lang="en-US" sz="5400" baseline="30000" dirty="0" smtClean="0"/>
              <a:t>21</a:t>
            </a:r>
            <a:r>
              <a:rPr lang="en-US" sz="5400" i="1" baseline="30000" dirty="0" smtClean="0"/>
              <a:t>(NRSV UE)</a:t>
            </a:r>
            <a:endParaRPr lang="en-US" sz="5400" baseline="30000" dirty="0"/>
          </a:p>
          <a:p>
            <a:pPr algn="ctr"/>
            <a:endParaRPr lang="fi-FI" sz="5400" baseline="300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681075" cy="3252131"/>
          </a:xfrm>
          <a:prstGeom prst="rect">
            <a:avLst/>
          </a:prstGeom>
          <a:noFill/>
          <a:ln>
            <a:noFill/>
          </a:ln>
        </p:spPr>
        <p:txBody>
          <a:bodyPr spcFirstLastPara="1" wrap="square" lIns="91425" tIns="45700" rIns="91425" bIns="45700" anchor="t" anchorCtr="0">
            <a:spAutoFit/>
          </a:bodyPr>
          <a:lstStyle/>
          <a:p>
            <a:pPr algn="just"/>
            <a:r>
              <a:rPr lang="en-US" sz="4400" b="1" spc="-150" baseline="30000" dirty="0"/>
              <a:t>Closing Hymn:</a:t>
            </a:r>
            <a:r>
              <a:rPr lang="en-US" sz="4400" spc="-150" baseline="30000" dirty="0"/>
              <a:t> </a:t>
            </a:r>
            <a:r>
              <a:rPr lang="en-US" sz="4400" baseline="30000" dirty="0"/>
              <a:t>“Great Is Thy Faithfulness,” </a:t>
            </a:r>
            <a:r>
              <a:rPr lang="en-US" sz="4400" i="1" baseline="30000" dirty="0"/>
              <a:t>AMEC Hymnal</a:t>
            </a:r>
            <a:r>
              <a:rPr lang="en-US" sz="4400" baseline="30000" dirty="0"/>
              <a:t> #84 </a:t>
            </a:r>
          </a:p>
          <a:p>
            <a:pPr algn="just"/>
            <a:endParaRPr lang="en-US" sz="4400" spc="-150" baseline="30000" dirty="0"/>
          </a:p>
          <a:p>
            <a:pPr algn="just"/>
            <a:r>
              <a:rPr lang="en-US" sz="4400" b="1" baseline="30000" dirty="0"/>
              <a:t>Closing Prayer:</a:t>
            </a:r>
            <a:r>
              <a:rPr lang="en-US" sz="4400" baseline="30000" dirty="0"/>
              <a:t> Divine maker, help me to be a peacemaker, contributing to the growth and harmony in the body of Christ. On contentious matters, keep before me that love is a distinguishing mark of genuine Christians. In Jesus’ name,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460500"/>
            <a:ext cx="10220400" cy="4113905"/>
          </a:xfrm>
          <a:prstGeom prst="rect">
            <a:avLst/>
          </a:prstGeom>
          <a:noFill/>
          <a:ln>
            <a:noFill/>
          </a:ln>
        </p:spPr>
        <p:txBody>
          <a:bodyPr spcFirstLastPara="1" wrap="square" lIns="91425" tIns="45700" rIns="91425" bIns="45700" anchor="t" anchorCtr="0">
            <a:spAutoFit/>
          </a:bodyPr>
          <a:lstStyle/>
          <a:p>
            <a:pPr marL="344488" indent="-344488"/>
            <a:r>
              <a:rPr lang="en-US" sz="2800" baseline="30000" dirty="0" smtClean="0"/>
              <a:t>17	But </a:t>
            </a:r>
            <a:r>
              <a:rPr lang="en-US" sz="2800" baseline="30000" dirty="0"/>
              <a:t>you, beloved, must remember the words previously spoken by the apostles of our Lord Jesus Christ,</a:t>
            </a:r>
          </a:p>
          <a:p>
            <a:pPr marL="344488" indent="-344488"/>
            <a:r>
              <a:rPr lang="en-US" sz="2800" baseline="30000" dirty="0" smtClean="0"/>
              <a:t>18	for </a:t>
            </a:r>
            <a:r>
              <a:rPr lang="en-US" sz="2800" baseline="30000" dirty="0"/>
              <a:t>they said to you, “In the last time there will be scoffers, indulging their own ungodly lusts</a:t>
            </a:r>
            <a:r>
              <a:rPr lang="en-US" sz="2800" baseline="30000" dirty="0" smtClean="0"/>
              <a:t>.</a:t>
            </a:r>
            <a:endParaRPr lang="en-US" sz="2800" baseline="30000" dirty="0"/>
          </a:p>
          <a:p>
            <a:pPr marL="344488" indent="-344488"/>
            <a:r>
              <a:rPr lang="en-US" sz="2800" baseline="30000" dirty="0" smtClean="0"/>
              <a:t>19	It </a:t>
            </a:r>
            <a:r>
              <a:rPr lang="en-US" sz="2800" baseline="30000" dirty="0"/>
              <a:t>is these worldly people, devoid of the Spirit, who are causing divisions.</a:t>
            </a:r>
          </a:p>
          <a:p>
            <a:pPr marL="344488" indent="-344488"/>
            <a:r>
              <a:rPr lang="en-US" sz="2800" baseline="30000" dirty="0" smtClean="0"/>
              <a:t>20	But </a:t>
            </a:r>
            <a:r>
              <a:rPr lang="en-US" sz="2800" baseline="30000" dirty="0"/>
              <a:t>you, beloved, build yourselves up on your most holy faith; pray in the Holy Spirit;</a:t>
            </a:r>
          </a:p>
          <a:p>
            <a:pPr marL="344488" indent="-344488"/>
            <a:r>
              <a:rPr lang="en-US" sz="2800" baseline="30000" dirty="0" smtClean="0"/>
              <a:t>21	keep </a:t>
            </a:r>
            <a:r>
              <a:rPr lang="en-US" sz="2800" baseline="30000" dirty="0"/>
              <a:t>yourselves in the love of God; look forward to the mercy of our Lord Jesus Christ that leads to eternal life. </a:t>
            </a:r>
          </a:p>
          <a:p>
            <a:pPr marL="344488" indent="-344488"/>
            <a:r>
              <a:rPr lang="en-US" sz="2800" baseline="30000" dirty="0" smtClean="0"/>
              <a:t>22	And </a:t>
            </a:r>
            <a:r>
              <a:rPr lang="en-US" sz="2800" baseline="30000" dirty="0"/>
              <a:t>have mercy on some who are wavering;</a:t>
            </a:r>
          </a:p>
          <a:p>
            <a:pPr marL="344488" indent="-344488"/>
            <a:r>
              <a:rPr lang="en-US" sz="2800" baseline="30000" dirty="0" smtClean="0"/>
              <a:t>23	save </a:t>
            </a:r>
            <a:r>
              <a:rPr lang="en-US" sz="2800" baseline="30000" dirty="0"/>
              <a:t>others by snatching them out of the fire; and have mercy on still others with fear, hating even the tunic defiled by their bodies.</a:t>
            </a:r>
          </a:p>
          <a:p>
            <a:pPr marL="344488" indent="-344488"/>
            <a:r>
              <a:rPr lang="en-US" sz="2800" baseline="30000" dirty="0" smtClean="0"/>
              <a:t>24	Now </a:t>
            </a:r>
            <a:r>
              <a:rPr lang="en-US" sz="2800" baseline="30000" dirty="0"/>
              <a:t>to him who is able to keep you from falling and to make you stand without blemish in the presence of his glory with rejoicing,</a:t>
            </a:r>
          </a:p>
          <a:p>
            <a:pPr marL="344488" indent="-344488"/>
            <a:r>
              <a:rPr lang="en-US" sz="2800" baseline="30000" dirty="0" smtClean="0"/>
              <a:t>25</a:t>
            </a:r>
            <a:r>
              <a:rPr lang="en-US" sz="2800" baseline="30000" dirty="0"/>
              <a:t>	to the only God our Savior, through Jesus Christ our Lord, be glory, majesty, power, and authority, before all time and now and forever. Amen.</a:t>
            </a:r>
            <a:endParaRPr lang="en-US" sz="2800" baseline="30000" dirty="0"/>
          </a:p>
        </p:txBody>
      </p:sp>
      <p:sp>
        <p:nvSpPr>
          <p:cNvPr id="61" name="Google Shape;61;p3"/>
          <p:cNvSpPr txBox="1"/>
          <p:nvPr/>
        </p:nvSpPr>
        <p:spPr>
          <a:xfrm>
            <a:off x="895737" y="732757"/>
            <a:ext cx="11067143" cy="769401"/>
          </a:xfrm>
          <a:prstGeom prst="rect">
            <a:avLst/>
          </a:prstGeom>
          <a:noFill/>
          <a:ln>
            <a:noFill/>
          </a:ln>
        </p:spPr>
        <p:txBody>
          <a:bodyPr spcFirstLastPara="1" wrap="square" lIns="91425" tIns="45700" rIns="91425" bIns="45700" anchor="t" anchorCtr="0">
            <a:spAutoFit/>
          </a:bodyPr>
          <a:lstStyle/>
          <a:p>
            <a:pPr algn="ctr"/>
            <a:r>
              <a:rPr lang="mr-IN" sz="4400" b="1" baseline="30000" dirty="0" smtClean="0"/>
              <a:t>Jude17</a:t>
            </a:r>
            <a:r>
              <a:rPr lang="mr-IN" sz="4400" b="1" baseline="30000" dirty="0"/>
              <a:t>-</a:t>
            </a:r>
            <a:r>
              <a:rPr lang="mr-IN" sz="4400" b="1" baseline="30000" dirty="0" smtClean="0"/>
              <a:t>25</a:t>
            </a:r>
            <a:r>
              <a:rPr lang="en-US" sz="4400" b="1" dirty="0" smtClean="0"/>
              <a:t> </a:t>
            </a:r>
            <a:r>
              <a:rPr lang="en-US" sz="4400" b="1" baseline="30000" dirty="0" smtClean="0"/>
              <a:t>(NRSV UE)</a:t>
            </a:r>
            <a:endParaRPr lang="en-US" sz="4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61452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Sanctified </a:t>
            </a:r>
            <a:r>
              <a:rPr lang="en-US" sz="4400" baseline="30000" dirty="0"/>
              <a:t>–</a:t>
            </a:r>
            <a:r>
              <a:rPr lang="en-US" sz="4400" b="1" baseline="30000" dirty="0"/>
              <a:t> </a:t>
            </a:r>
            <a:r>
              <a:rPr lang="en-US" sz="4400" baseline="30000" dirty="0"/>
              <a:t>Specially set apart and dedicated to the service of God.</a:t>
            </a:r>
          </a:p>
          <a:p>
            <a:pPr marL="571500" indent="-571500">
              <a:buFont typeface="Arial"/>
              <a:buChar char="•"/>
            </a:pPr>
            <a:r>
              <a:rPr lang="en-US" sz="4400" b="1" baseline="30000" dirty="0"/>
              <a:t>Tenets</a:t>
            </a:r>
            <a:r>
              <a:rPr lang="en-US" sz="4400" baseline="30000" dirty="0"/>
              <a:t> – Views, principles, beliefs.</a:t>
            </a:r>
          </a:p>
          <a:p>
            <a:pPr marL="571500" indent="-571500">
              <a:buFont typeface="Arial"/>
              <a:buChar char="•"/>
            </a:pPr>
            <a:r>
              <a:rPr lang="en-US" sz="4400" b="1" baseline="30000" dirty="0"/>
              <a:t>Infiltration </a:t>
            </a:r>
            <a:r>
              <a:rPr lang="en-US" sz="4400" baseline="30000" dirty="0"/>
              <a:t>– To gain access and push deep into the body (usually with corrupt motives). </a:t>
            </a:r>
          </a:p>
          <a:p>
            <a:pPr marL="571500" indent="-571500">
              <a:buFont typeface="Arial"/>
              <a:buChar char="•"/>
            </a:pPr>
            <a:r>
              <a:rPr lang="en-US" sz="4400" b="1" baseline="30000" dirty="0"/>
              <a:t>Eschatological times</a:t>
            </a:r>
            <a:r>
              <a:rPr lang="en-US" sz="4400" baseline="30000" dirty="0"/>
              <a:t> – The end of this world as we know it; dealing with the return of Christ.</a:t>
            </a:r>
          </a:p>
          <a:p>
            <a:pPr marL="571500" indent="-571500">
              <a:buFont typeface="Arial"/>
              <a:buChar char="•"/>
            </a:pPr>
            <a:r>
              <a:rPr lang="en-US" sz="4400" b="1" baseline="30000" dirty="0"/>
              <a:t>Unbridled</a:t>
            </a:r>
            <a:r>
              <a:rPr lang="en-US" sz="4400" baseline="30000" dirty="0"/>
              <a:t> – Without limits or restrictions.</a:t>
            </a:r>
          </a:p>
          <a:p>
            <a:pPr marL="571500" indent="-571500">
              <a:buFont typeface="Arial"/>
              <a:buChar char="•"/>
            </a:pPr>
            <a:r>
              <a:rPr lang="en-US" sz="4400" b="1" baseline="30000" dirty="0"/>
              <a:t>Doctrine</a:t>
            </a:r>
            <a:r>
              <a:rPr lang="en-US" sz="4400" baseline="30000" dirty="0"/>
              <a:t> – Core or fundamental belief or governing principle</a:t>
            </a:r>
            <a:r>
              <a:rPr lang="en-US" sz="4400" b="1" baseline="30000" dirty="0"/>
              <a:t> </a:t>
            </a:r>
            <a:r>
              <a:rPr lang="en-US" sz="4400" baseline="30000" dirty="0"/>
              <a:t>adopted to shape formal behavior or operations in a body (church).</a:t>
            </a:r>
          </a:p>
          <a:p>
            <a:pPr marL="0" marR="0" lvl="0" indent="0" algn="ctr"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xmlns="" id="{4C5C78C9-8147-6043-8D2A-D42846771B5A}"/>
              </a:ext>
            </a:extLst>
          </p:cNvPr>
          <p:cNvSpPr txBox="1"/>
          <p:nvPr/>
        </p:nvSpPr>
        <p:spPr>
          <a:xfrm>
            <a:off x="816437" y="814397"/>
            <a:ext cx="10613282" cy="543698"/>
          </a:xfrm>
          <a:prstGeom prst="rect">
            <a:avLst/>
          </a:prstGeom>
          <a:noFill/>
          <a:ln>
            <a:noFill/>
          </a:ln>
        </p:spPr>
        <p:txBody>
          <a:bodyPr spcFirstLastPara="1" wrap="square" lIns="91425" tIns="45700" rIns="91425" bIns="45700" anchor="t" anchorCtr="0">
            <a:spAutoFit/>
          </a:bodyPr>
          <a:lstStyle/>
          <a:p>
            <a:pPr marL="571500" indent="-571500">
              <a:buFont typeface="Arial"/>
              <a:buChar char="•"/>
            </a:pPr>
            <a:r>
              <a:rPr lang="en-US" sz="4400" b="1" baseline="30000" dirty="0"/>
              <a:t>Emotive </a:t>
            </a:r>
            <a:r>
              <a:rPr lang="en-US" sz="4400" baseline="30000" dirty="0"/>
              <a:t>– Exciting or stirring up emotions.</a:t>
            </a:r>
            <a:endParaRPr lang="en-US" sz="4400" baseline="30000" dirty="0"/>
          </a:p>
        </p:txBody>
      </p:sp>
    </p:spTree>
    <p:extLst>
      <p:ext uri="{BB962C8B-B14F-4D97-AF65-F5344CB8AC3E}">
        <p14:creationId xmlns:p14="http://schemas.microsoft.com/office/powerpoint/2010/main" val="1773760817"/>
      </p:ext>
    </p:extLst>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2964874"/>
          </a:xfrm>
          <a:prstGeom prst="rect">
            <a:avLst/>
          </a:prstGeom>
          <a:noFill/>
          <a:ln>
            <a:noFill/>
          </a:ln>
        </p:spPr>
        <p:txBody>
          <a:bodyPr spcFirstLastPara="1" wrap="square" lIns="91425" tIns="45700" rIns="91425" bIns="45700" anchor="t" anchorCtr="0">
            <a:spAutoFit/>
          </a:bodyPr>
          <a:lstStyle/>
          <a:p>
            <a:pPr algn="just"/>
            <a:r>
              <a:rPr lang="en-US" sz="4000" b="1" i="1" baseline="30000" dirty="0"/>
              <a:t>On the Series</a:t>
            </a:r>
          </a:p>
          <a:p>
            <a:pPr algn="just"/>
            <a:endParaRPr lang="en-US" sz="4000" baseline="30000" dirty="0"/>
          </a:p>
          <a:p>
            <a:pPr algn="just"/>
            <a:r>
              <a:rPr lang="en-US" sz="4000" baseline="30000" dirty="0"/>
              <a:t>When taken as a whole, the three groups of lessons in this quarter address themes of faith, hope, and love/law as the human responses to God’s divine grace and forgiveness. The studies in the quarter show how people in the scriptures developed and fed their walks with God in their own time and culture. </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5057753"/>
          </a:xfrm>
          <a:prstGeom prst="rect">
            <a:avLst/>
          </a:prstGeom>
          <a:noFill/>
          <a:ln>
            <a:noFill/>
          </a:ln>
        </p:spPr>
        <p:txBody>
          <a:bodyPr spcFirstLastPara="1" wrap="square" lIns="91425" tIns="45700" rIns="91425" bIns="45700" anchor="t" anchorCtr="0">
            <a:spAutoFit/>
          </a:bodyPr>
          <a:lstStyle/>
          <a:p>
            <a:pPr algn="just"/>
            <a:r>
              <a:rPr lang="en-US" sz="4400" baseline="30000" dirty="0" smtClean="0"/>
              <a:t>To </a:t>
            </a:r>
            <a:r>
              <a:rPr lang="en-US" sz="4400" baseline="30000" dirty="0"/>
              <a:t>get the full impact of Jude’s message, start by noting in verse 1 to whom the letter was addressed: people who were “sanctified by God the Father and preserved in Jesus Christ and called.” These were persons with grounding in the Christian faith, who could appreciate the need to follow the core principles taught by Christ and the apostles. Jude is urging committed believers to stand firm on the first principles, while warning them to stay clear of the “updated versions” of Christianity which false teachers push at them. Staying faithful to the original tenets of Christ’s teaching is as much a feat of faith as killing a lion with the bare hands.</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63094</TotalTime>
  <Words>696</Words>
  <Application>Microsoft Macintosh PowerPoint</Application>
  <PresentationFormat>Custom</PresentationFormat>
  <Paragraphs>41</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69</cp:revision>
  <dcterms:created xsi:type="dcterms:W3CDTF">2018-05-04T03:01:22Z</dcterms:created>
  <dcterms:modified xsi:type="dcterms:W3CDTF">2024-02-22T18:13:50Z</dcterms:modified>
</cp:coreProperties>
</file>