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82" r:id="rId5"/>
    <p:sldId id="261" r:id="rId6"/>
    <p:sldId id="283"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76" r:id="rId20"/>
    <p:sldId id="277" r:id="rId21"/>
    <p:sldId id="278" r:id="rId22"/>
    <p:sldId id="279" r:id="rId23"/>
    <p:sldId id="28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63" d="100"/>
          <a:sy n="63" d="100"/>
        </p:scale>
        <p:origin x="-128" y="-19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2" y="-55368"/>
            <a:ext cx="12321688" cy="6967794"/>
          </a:xfrm>
          <a:prstGeom prst="rect">
            <a:avLst/>
          </a:prstGeom>
          <a:noFill/>
          <a:ln>
            <a:noFill/>
          </a:ln>
        </p:spPr>
      </p:pic>
      <p:sp>
        <p:nvSpPr>
          <p:cNvPr id="49" name="Google Shape;49;p1"/>
          <p:cNvSpPr txBox="1"/>
          <p:nvPr/>
        </p:nvSpPr>
        <p:spPr>
          <a:xfrm>
            <a:off x="709612" y="5893893"/>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i="0" u="none" strike="noStrike" cap="none" baseline="30000" dirty="0" smtClean="0">
                <a:solidFill>
                  <a:schemeClr val="dk1"/>
                </a:solidFill>
                <a:latin typeface="Arial"/>
                <a:ea typeface="Arial"/>
                <a:cs typeface="Arial"/>
                <a:sym typeface="Arial"/>
              </a:rPr>
              <a:t>3:  </a:t>
            </a:r>
            <a:r>
              <a:rPr lang="en-US" sz="2800" b="1" baseline="30000" dirty="0" smtClean="0">
                <a:solidFill>
                  <a:schemeClr val="dk1"/>
                </a:solidFill>
              </a:rPr>
              <a:t>MARCH</a:t>
            </a:r>
            <a:r>
              <a:rPr lang="en-US" sz="2800" b="1" i="0" u="none" strike="noStrike" cap="none" baseline="30000" dirty="0" smtClean="0">
                <a:solidFill>
                  <a:schemeClr val="dk1"/>
                </a:solidFill>
                <a:latin typeface="Arial"/>
                <a:ea typeface="Arial"/>
                <a:cs typeface="Arial"/>
                <a:sym typeface="Arial"/>
              </a:rPr>
              <a:t>, 2023</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4195979"/>
          </a:xfrm>
          <a:prstGeom prst="rect">
            <a:avLst/>
          </a:prstGeom>
          <a:noFill/>
          <a:ln>
            <a:noFill/>
          </a:ln>
        </p:spPr>
        <p:txBody>
          <a:bodyPr spcFirstLastPara="1" wrap="square" lIns="91425" tIns="45700" rIns="91425" bIns="45700" anchor="t" anchorCtr="0">
            <a:spAutoFit/>
          </a:bodyPr>
          <a:lstStyle/>
          <a:p>
            <a:r>
              <a:rPr lang="en-US" sz="4000" baseline="30000" dirty="0" smtClean="0"/>
              <a:t>According </a:t>
            </a:r>
            <a:r>
              <a:rPr lang="en-US" sz="4000" baseline="30000" dirty="0"/>
              <a:t>to historical records, the path Jesus took to Samaria was a common one. Yet the author intended for the reader to understand that there was a divine compulsion that led Jesus to Jacob’s well that day. His path led him through the village of </a:t>
            </a:r>
            <a:r>
              <a:rPr lang="en-US" sz="4000" baseline="30000" dirty="0" err="1"/>
              <a:t>Sychar</a:t>
            </a:r>
            <a:r>
              <a:rPr lang="en-US" sz="4000" baseline="30000" dirty="0"/>
              <a:t> (modern </a:t>
            </a:r>
            <a:r>
              <a:rPr lang="en-US" sz="4000" baseline="30000" dirty="0" err="1"/>
              <a:t>Askar</a:t>
            </a:r>
            <a:r>
              <a:rPr lang="en-US" sz="4000" baseline="30000" dirty="0"/>
              <a:t>), close to land purchased by Jacob and believed later given by him to Joseph. Most believe that Jesus intentionally selected this unnamed Samaritan woman to be a messenger of a new life-giving water. Despite the historical prejudice that Jews had towards Samaritans, Jesus speaks to her and requests water. Jews in the </a:t>
            </a:r>
            <a:r>
              <a:rPr lang="en-US" sz="4000" baseline="30000" dirty="0" smtClean="0"/>
              <a:t>first century thought it inappropriate for a rabbi to talk to a woman (v. 27). </a:t>
            </a:r>
            <a:endParaRPr lang="en-US" sz="40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1169034"/>
            <a:ext cx="10595400" cy="4163613"/>
          </a:xfrm>
          <a:prstGeom prst="rect">
            <a:avLst/>
          </a:prstGeom>
          <a:noFill/>
          <a:ln>
            <a:noFill/>
          </a:ln>
        </p:spPr>
        <p:txBody>
          <a:bodyPr spcFirstLastPara="1" wrap="square" lIns="91425" tIns="45700" rIns="91425" bIns="45700" anchor="t" anchorCtr="0">
            <a:noAutofit/>
          </a:bodyPr>
          <a:lstStyle/>
          <a:p>
            <a:pPr algn="ctr"/>
            <a:r>
              <a:rPr lang="en-US" sz="4400" i="1" baseline="30000" dirty="0"/>
              <a:t>He who wants to cross a river must not be afraid of getting wet. – Zambian proverb</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703577"/>
          </a:xfrm>
          <a:prstGeom prst="rect">
            <a:avLst/>
          </a:prstGeom>
          <a:noFill/>
        </p:spPr>
        <p:txBody>
          <a:bodyPr wrap="square" rtlCol="0">
            <a:spAutoFit/>
          </a:bodyPr>
          <a:lstStyle/>
          <a:p>
            <a:r>
              <a:rPr lang="en-US" sz="4400" baseline="30000" dirty="0"/>
              <a:t>Florence Spearing was born in South Carolina in 1866 to one of the few free black families in that state during the Civil War. At an early age, while living with her family in Charleston, Florence was active in the Methodist Episcopal Church. In Jersey City she became affiliated with the African Methodist Episcopal Zion (AMEZ) Church as a Sunday school teacher and youth class leader. After the war she became a dressmaker. </a:t>
            </a:r>
          </a:p>
        </p:txBody>
      </p:sp>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154983"/>
          </a:xfrm>
          <a:prstGeom prst="rect">
            <a:avLst/>
          </a:prstGeom>
          <a:noFill/>
        </p:spPr>
        <p:txBody>
          <a:bodyPr wrap="square" rtlCol="0">
            <a:spAutoFit/>
          </a:bodyPr>
          <a:lstStyle/>
          <a:p>
            <a:r>
              <a:rPr lang="en-US" sz="4400" baseline="30000" dirty="0"/>
              <a:t>Often, a person may question past decisions in life. The </a:t>
            </a:r>
            <a:r>
              <a:rPr lang="en-US" sz="4400" i="1" baseline="30000" dirty="0"/>
              <a:t>what if</a:t>
            </a:r>
            <a:r>
              <a:rPr lang="en-US" sz="4400" baseline="30000" dirty="0"/>
              <a:t> question is often raised when reflecting on financial decisions or relationships. Regardless of the choices made in the past, there are still opportunities for the future. Those opportunities are often revealed when encountering Jesus and God’s divine plan. Each day is a reminder of the past, but also an opportunity to shape that day, and future days ahead. The greatest hardships of the past can also lead to a stronger resolve for the future.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897915"/>
          </a:xfrm>
          <a:prstGeom prst="rect">
            <a:avLst/>
          </a:prstGeom>
          <a:noFill/>
          <a:ln>
            <a:noFill/>
          </a:ln>
        </p:spPr>
        <p:txBody>
          <a:bodyPr spcFirstLastPara="1" wrap="square" lIns="91425" tIns="45700" rIns="91425" bIns="45700" anchor="t" anchorCtr="0">
            <a:spAutoFit/>
          </a:bodyPr>
          <a:lstStyle/>
          <a:p>
            <a:pPr marL="463550" indent="-463550"/>
            <a:r>
              <a:rPr lang="en-US" sz="4400" baseline="30000" dirty="0"/>
              <a:t>1. Jesus looked beyond the woman’s ethnicity and past, but his disciples were uncomfortable with this encounter. In what areas of ministry can the church be more inclusive and open to sharing the gospel to others?</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1446509"/>
          </a:xfrm>
          <a:prstGeom prst="rect">
            <a:avLst/>
          </a:prstGeom>
          <a:noFill/>
          <a:ln>
            <a:noFill/>
          </a:ln>
        </p:spPr>
        <p:txBody>
          <a:bodyPr spcFirstLastPara="1" wrap="square" lIns="91425" tIns="45700" rIns="91425" bIns="45700" anchor="t" anchorCtr="0">
            <a:spAutoFit/>
          </a:bodyPr>
          <a:lstStyle/>
          <a:p>
            <a:pPr marL="463550" indent="-463550"/>
            <a:r>
              <a:rPr lang="en-US" sz="4400" baseline="30000" dirty="0"/>
              <a:t>2. What groups of people (age, ethnicity, race, social/economic status) are you less comfortable with sharing your faith? Pray that the Holy Spirit will guide you in the future. </a:t>
            </a:r>
          </a:p>
        </p:txBody>
      </p:sp>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3662501"/>
          </a:xfrm>
          <a:prstGeom prst="rect">
            <a:avLst/>
          </a:prstGeom>
          <a:noFill/>
          <a:ln>
            <a:noFill/>
          </a:ln>
        </p:spPr>
        <p:txBody>
          <a:bodyPr spcFirstLastPara="1" wrap="square" lIns="91425" tIns="45700" rIns="91425" bIns="45700" anchor="t" anchorCtr="0">
            <a:spAutoFit/>
          </a:bodyPr>
          <a:lstStyle/>
          <a:p>
            <a:pPr algn="ctr"/>
            <a:r>
              <a:rPr lang="en-US" sz="6600" b="1" baseline="30000" dirty="0"/>
              <a:t>Jesus Talks with a Samaritan </a:t>
            </a:r>
          </a:p>
          <a:p>
            <a:pPr algn="ctr"/>
            <a:r>
              <a:rPr lang="en-US" sz="6600" b="1" baseline="30000" dirty="0"/>
              <a:t>Woman</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 </a:t>
            </a:r>
            <a:r>
              <a:rPr lang="mr-IN" sz="5400" baseline="30000" dirty="0"/>
              <a:t>John 4:7-15, 28-30, 39-41</a:t>
            </a:r>
          </a:p>
          <a:p>
            <a:pPr algn="ctr"/>
            <a:r>
              <a:rPr lang="tr-TR" sz="5400" b="1" baseline="30000" dirty="0" err="1" smtClean="0"/>
              <a:t>Key</a:t>
            </a:r>
            <a:r>
              <a:rPr lang="tr-TR" sz="5400" b="1" baseline="30000" dirty="0" smtClean="0"/>
              <a:t> </a:t>
            </a:r>
            <a:r>
              <a:rPr lang="tr-TR" sz="5400" b="1" baseline="30000" dirty="0"/>
              <a:t>Verse: </a:t>
            </a:r>
            <a:r>
              <a:rPr lang="en-US" sz="5400" baseline="30000" dirty="0"/>
              <a:t>Many Samaritans from that city believed in him because of the woman’s testimony, “He told me everything I have ever done.” John 4:39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3252131"/>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or Song of Praise:</a:t>
            </a:r>
            <a:r>
              <a:rPr lang="en-US" sz="4400" baseline="30000" dirty="0"/>
              <a:t> AME Hymn #364 – “My Hope Is Built”</a:t>
            </a:r>
          </a:p>
          <a:p>
            <a:pPr algn="ctr"/>
            <a:endParaRPr lang="en-US" sz="4400" baseline="30000" dirty="0"/>
          </a:p>
          <a:p>
            <a:pPr algn="ctr"/>
            <a:r>
              <a:rPr lang="en-US" sz="4400" b="1" baseline="30000" dirty="0"/>
              <a:t>Closing Prayer:</a:t>
            </a:r>
            <a:r>
              <a:rPr lang="en-US" sz="4400" baseline="30000" dirty="0"/>
              <a:t> Dear Lord Jesus, my savior and redeemer, you looked beyond my faults and recognized my needs. You see the common thread that lies within all of us as children of God, created in God’s image. </a:t>
            </a:r>
          </a:p>
        </p:txBody>
      </p:sp>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77331" y="1459086"/>
            <a:ext cx="10220400" cy="4688421"/>
          </a:xfrm>
          <a:prstGeom prst="rect">
            <a:avLst/>
          </a:prstGeom>
          <a:noFill/>
          <a:ln>
            <a:noFill/>
          </a:ln>
        </p:spPr>
        <p:txBody>
          <a:bodyPr spcFirstLastPara="1" wrap="square" lIns="91425" tIns="45700" rIns="91425" bIns="45700" anchor="t" anchorCtr="0">
            <a:spAutoFit/>
          </a:bodyPr>
          <a:lstStyle/>
          <a:p>
            <a:pPr marL="463550" indent="-463550"/>
            <a:r>
              <a:rPr lang="en-US" sz="2800" baseline="30000" dirty="0" smtClean="0"/>
              <a:t>7	 A </a:t>
            </a:r>
            <a:r>
              <a:rPr lang="en-US" sz="2800" baseline="30000" dirty="0"/>
              <a:t>Samaritan woman came to draw water, and Jesus said to her, “Give me a drink.”</a:t>
            </a:r>
          </a:p>
          <a:p>
            <a:pPr marL="463550" indent="-463550"/>
            <a:r>
              <a:rPr lang="en-US" sz="2800" baseline="30000" dirty="0" smtClean="0"/>
              <a:t>8	(</a:t>
            </a:r>
            <a:r>
              <a:rPr lang="en-US" sz="2800" baseline="30000" dirty="0"/>
              <a:t>His disciples had gone to the city to buy food.)</a:t>
            </a:r>
          </a:p>
          <a:p>
            <a:pPr marL="463550" indent="-463550"/>
            <a:r>
              <a:rPr lang="en-US" sz="2800" baseline="30000" dirty="0" smtClean="0"/>
              <a:t>9	The </a:t>
            </a:r>
            <a:r>
              <a:rPr lang="en-US" sz="2800" baseline="30000" dirty="0"/>
              <a:t>Samaritan woman said to him, “How is it that you, a Jew, ask a drink of me, a woman of Samaria?” (Jews do not share things in common with Samaritans.)</a:t>
            </a:r>
          </a:p>
          <a:p>
            <a:pPr marL="463550" indent="-463550"/>
            <a:r>
              <a:rPr lang="en-US" sz="2800" baseline="30000" dirty="0" smtClean="0"/>
              <a:t>10	Jesus </a:t>
            </a:r>
            <a:r>
              <a:rPr lang="en-US" sz="2800" baseline="30000" dirty="0"/>
              <a:t>answered her, “If you knew the gift of God, and who it is that is saying to you, ‘Give me a drink,’ you would have asked him, and he would have given you living water.”</a:t>
            </a:r>
          </a:p>
          <a:p>
            <a:pPr marL="463550" indent="-463550"/>
            <a:r>
              <a:rPr lang="en-US" sz="2800" baseline="30000" dirty="0" smtClean="0"/>
              <a:t>11	The </a:t>
            </a:r>
            <a:r>
              <a:rPr lang="en-US" sz="2800" baseline="30000" dirty="0"/>
              <a:t>woman said to him, “Sir, you have no bucket, and the well is deep. Where do you get that living water?</a:t>
            </a:r>
          </a:p>
          <a:p>
            <a:pPr marL="463550" indent="-463550"/>
            <a:r>
              <a:rPr lang="en-US" sz="2800" baseline="30000" dirty="0" smtClean="0"/>
              <a:t>12	Are </a:t>
            </a:r>
            <a:r>
              <a:rPr lang="en-US" sz="2800" baseline="30000" dirty="0"/>
              <a:t>you greater than our ancestor Jacob, who gave us the well, and with his sons and his flocks drank from it?”</a:t>
            </a:r>
          </a:p>
          <a:p>
            <a:pPr marL="463550" indent="-463550"/>
            <a:r>
              <a:rPr lang="en-US" sz="2800" baseline="30000" dirty="0" smtClean="0"/>
              <a:t>13	Jesus </a:t>
            </a:r>
            <a:r>
              <a:rPr lang="en-US" sz="2800" baseline="30000" dirty="0"/>
              <a:t>said to her, “Everyone who drinks of this water will be thirsty again,</a:t>
            </a:r>
          </a:p>
          <a:p>
            <a:pPr marL="463550" indent="-463550"/>
            <a:r>
              <a:rPr lang="en-US" sz="2800" baseline="30000" dirty="0" smtClean="0"/>
              <a:t>14	but </a:t>
            </a:r>
            <a:r>
              <a:rPr lang="en-US" sz="2800" baseline="30000" dirty="0"/>
              <a:t>those who drink of the water that I will give them will never be thirsty. The water that I will give will become in them a spring of water gushing up to eternal life.”</a:t>
            </a:r>
          </a:p>
          <a:p>
            <a:pPr marL="463550" indent="-463550"/>
            <a:r>
              <a:rPr lang="en-US" sz="2800" baseline="30000" dirty="0" smtClean="0"/>
              <a:t>15	The </a:t>
            </a:r>
            <a:r>
              <a:rPr lang="en-US" sz="2800" baseline="30000" dirty="0"/>
              <a:t>woman said to him, “Sir, give me this water, so that I may never be thirsty or have to keep coming here to draw water.</a:t>
            </a:r>
            <a:r>
              <a:rPr lang="en-US" sz="2800" baseline="30000" dirty="0" smtClean="0"/>
              <a:t>”</a:t>
            </a:r>
          </a:p>
          <a:p>
            <a:pPr marL="463550" indent="-463550"/>
            <a:endParaRPr lang="en-US" sz="2800" baseline="30000" dirty="0"/>
          </a:p>
        </p:txBody>
      </p:sp>
      <p:sp>
        <p:nvSpPr>
          <p:cNvPr id="61" name="Google Shape;61;p3"/>
          <p:cNvSpPr txBox="1"/>
          <p:nvPr/>
        </p:nvSpPr>
        <p:spPr>
          <a:xfrm>
            <a:off x="604762" y="596486"/>
            <a:ext cx="11067143" cy="995104"/>
          </a:xfrm>
          <a:prstGeom prst="rect">
            <a:avLst/>
          </a:prstGeom>
          <a:noFill/>
          <a:ln>
            <a:noFill/>
          </a:ln>
        </p:spPr>
        <p:txBody>
          <a:bodyPr spcFirstLastPara="1" wrap="square" lIns="91425" tIns="45700" rIns="91425" bIns="45700" anchor="t" anchorCtr="0">
            <a:spAutoFit/>
          </a:bodyPr>
          <a:lstStyle/>
          <a:p>
            <a:pPr algn="ctr"/>
            <a:r>
              <a:rPr lang="mr-IN" sz="4400" b="1" baseline="30000" dirty="0"/>
              <a:t>John 4:7-15, 28-30, 39-41 (NRSV)</a:t>
            </a:r>
          </a:p>
          <a:p>
            <a:pPr algn="ctr"/>
            <a:r>
              <a:rPr lang="mr-IN" sz="4400" b="1" baseline="30000" dirty="0"/>
              <a:t>John 4:7-15</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p:cNvSpPr txBox="1"/>
          <p:nvPr/>
        </p:nvSpPr>
        <p:spPr>
          <a:xfrm>
            <a:off x="1038614" y="914881"/>
            <a:ext cx="10220400" cy="3539389"/>
          </a:xfrm>
          <a:prstGeom prst="rect">
            <a:avLst/>
          </a:prstGeom>
          <a:noFill/>
          <a:ln>
            <a:noFill/>
          </a:ln>
        </p:spPr>
        <p:txBody>
          <a:bodyPr spcFirstLastPara="1" wrap="square" lIns="91425" tIns="45700" rIns="91425" bIns="45700" anchor="t" anchorCtr="0">
            <a:spAutoFit/>
          </a:bodyPr>
          <a:lstStyle/>
          <a:p>
            <a:pPr marL="463550" indent="-463550" algn="ctr"/>
            <a:r>
              <a:rPr lang="mr-IN" sz="2800" b="1" baseline="30000" dirty="0" smtClean="0"/>
              <a:t>28</a:t>
            </a:r>
            <a:r>
              <a:rPr lang="mr-IN" sz="2800" b="1" baseline="30000" dirty="0"/>
              <a:t>-30</a:t>
            </a:r>
            <a:endParaRPr lang="mr-IN" sz="2800" baseline="30000" dirty="0"/>
          </a:p>
          <a:p>
            <a:pPr marL="463550" indent="-463550"/>
            <a:r>
              <a:rPr lang="en-US" sz="2800" baseline="30000" dirty="0"/>
              <a:t>28	Then the woman left her water jar and went back to the city. She said to the people,</a:t>
            </a:r>
          </a:p>
          <a:p>
            <a:pPr marL="463550" indent="-463550"/>
            <a:r>
              <a:rPr lang="en-US" sz="2800" baseline="30000" dirty="0"/>
              <a:t>29	“Come and see a man who told me everything I have ever done! He cannot be the Messiah, can he?”</a:t>
            </a:r>
          </a:p>
          <a:p>
            <a:pPr marL="463550" indent="-463550"/>
            <a:r>
              <a:rPr lang="en-US" sz="2800" baseline="30000" dirty="0"/>
              <a:t>30	They left the city and were on their way to him.</a:t>
            </a:r>
          </a:p>
          <a:p>
            <a:pPr marL="463550" indent="-463550" algn="ctr"/>
            <a:r>
              <a:rPr lang="mr-IN" sz="2800" b="1" baseline="30000" dirty="0"/>
              <a:t>39-41</a:t>
            </a:r>
            <a:endParaRPr lang="mr-IN" sz="2800" baseline="30000" dirty="0"/>
          </a:p>
          <a:p>
            <a:pPr marL="463550" indent="-463550"/>
            <a:r>
              <a:rPr lang="en-US" sz="2800" baseline="30000" dirty="0"/>
              <a:t>39	Many Samaritans from that city believed in him because of the woman’s testimony, “He told me everything I have ever done.”</a:t>
            </a:r>
          </a:p>
          <a:p>
            <a:pPr marL="463550" indent="-463550"/>
            <a:r>
              <a:rPr lang="en-US" sz="2800" baseline="30000" dirty="0"/>
              <a:t>40	So when the Samaritans came to him, they asked him to stay with them; and he stayed there two days.</a:t>
            </a:r>
          </a:p>
          <a:p>
            <a:pPr marL="463550" indent="-463550"/>
            <a:r>
              <a:rPr lang="en-US" sz="2800" baseline="30000" dirty="0"/>
              <a:t>41	And many more believed because of his word.</a:t>
            </a:r>
          </a:p>
          <a:p>
            <a:pPr marL="463550" indent="-463550"/>
            <a:endParaRPr lang="en-US" sz="2800" baseline="30000" dirty="0"/>
          </a:p>
        </p:txBody>
      </p:sp>
    </p:spTree>
    <p:extLst>
      <p:ext uri="{BB962C8B-B14F-4D97-AF65-F5344CB8AC3E}">
        <p14:creationId xmlns:p14="http://schemas.microsoft.com/office/powerpoint/2010/main" val="1611742499"/>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54373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smtClean="0">
                <a:solidFill>
                  <a:schemeClr val="dk2"/>
                </a:solidFill>
                <a:latin typeface="Quattrocento Sans"/>
                <a:ea typeface="Quattrocento Sans"/>
                <a:cs typeface="Quattrocento Sans"/>
                <a:sym typeface="Quattrocento Sans"/>
              </a:rPr>
              <a:t>Key Terms</a:t>
            </a:r>
          </a:p>
          <a:p>
            <a:pPr marL="571500" indent="-571500">
              <a:spcAft>
                <a:spcPts val="1200"/>
              </a:spcAft>
              <a:buFont typeface="Arial"/>
              <a:buChar char="•"/>
            </a:pPr>
            <a:r>
              <a:rPr lang="en-US" sz="4400" b="1" baseline="30000" dirty="0"/>
              <a:t>Messiah </a:t>
            </a:r>
            <a:r>
              <a:rPr lang="en-US" sz="4400" baseline="30000" dirty="0"/>
              <a:t>– In Judaism, the expected king of the Davidic line who would deliver Israel from foreign bondage and restore the glories of its golden age. The term, Christ, became more commonly used as the understanding of Jesus as the Messiah, and it incorporates an eschatological understanding of eternal life, rather than a political desire for an earthly kingdom. </a:t>
            </a:r>
          </a:p>
          <a:p>
            <a:pPr marL="571500" indent="-571500">
              <a:spcAft>
                <a:spcPts val="1200"/>
              </a:spcAft>
              <a:buFont typeface="Arial"/>
              <a:buChar char="•"/>
            </a:pPr>
            <a:r>
              <a:rPr lang="en-US" sz="4400" b="1" baseline="30000" dirty="0"/>
              <a:t>Samaritan</a:t>
            </a:r>
            <a:r>
              <a:rPr lang="en-US" sz="4400" baseline="30000" dirty="0"/>
              <a:t> – An ethnic group of people that remained in Israel following the Assyrian conquest in 721 B.C. Their doctrine for Judaism differed from the Jews who </a:t>
            </a:r>
            <a:r>
              <a:rPr lang="en-US" sz="4400" baseline="30000" dirty="0" smtClean="0"/>
              <a:t>returned</a:t>
            </a: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7;p6"/>
          <p:cNvSpPr txBox="1"/>
          <p:nvPr/>
        </p:nvSpPr>
        <p:spPr>
          <a:xfrm>
            <a:off x="816437" y="814397"/>
            <a:ext cx="10613282" cy="995104"/>
          </a:xfrm>
          <a:prstGeom prst="rect">
            <a:avLst/>
          </a:prstGeom>
          <a:noFill/>
          <a:ln>
            <a:noFill/>
          </a:ln>
        </p:spPr>
        <p:txBody>
          <a:bodyPr spcFirstLastPara="1" wrap="square" lIns="91425" tIns="45700" rIns="91425" bIns="45700" anchor="t" anchorCtr="0">
            <a:spAutoFit/>
          </a:bodyPr>
          <a:lstStyle/>
          <a:p>
            <a:r>
              <a:rPr lang="en-US" sz="4400" baseline="30000" dirty="0"/>
              <a:t>from exile in the 5th century. This along with intermarrying with non-Jews, led to a bitter rift between Samaritans and Jews.</a:t>
            </a:r>
          </a:p>
        </p:txBody>
      </p:sp>
    </p:spTree>
    <p:extLst>
      <p:ext uri="{BB962C8B-B14F-4D97-AF65-F5344CB8AC3E}">
        <p14:creationId xmlns:p14="http://schemas.microsoft.com/office/powerpoint/2010/main" val="1932927947"/>
      </p:ext>
    </p:extLst>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785610"/>
          </a:xfrm>
          <a:prstGeom prst="rect">
            <a:avLst/>
          </a:prstGeom>
          <a:noFill/>
          <a:ln>
            <a:noFill/>
          </a:ln>
        </p:spPr>
        <p:txBody>
          <a:bodyPr spcFirstLastPara="1" wrap="square" lIns="91425" tIns="45700" rIns="91425" bIns="45700" anchor="t" anchorCtr="0">
            <a:spAutoFit/>
          </a:bodyPr>
          <a:lstStyle/>
          <a:p>
            <a:r>
              <a:rPr lang="en-US" sz="4000" baseline="30000" dirty="0"/>
              <a:t>There is nothing more intriguing in the chronicles of Jesus’ ministry than the encounter he had with the Samaritan woman. Throughout the gospels, Jesus sees the suffering of people and heals many along the way. In some cases, Jesus is met by an interceding family member, who asks him to come and heal their sick child or servant. Those who were blessed to hear Jesus’ teaching usually experienced it among a crowd of others. This would occur along with witnessing the healing of those with diverse diseases, and other physical and mental infirmities.</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1124</TotalTime>
  <Words>800</Words>
  <Application>Microsoft Macintosh PowerPoint</Application>
  <PresentationFormat>Custom</PresentationFormat>
  <Paragraphs>41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55</cp:revision>
  <dcterms:created xsi:type="dcterms:W3CDTF">2018-05-04T03:01:22Z</dcterms:created>
  <dcterms:modified xsi:type="dcterms:W3CDTF">2023-02-23T19:12:55Z</dcterms:modified>
</cp:coreProperties>
</file>