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82"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3" r:id="rId19"/>
    <p:sldId id="277" r:id="rId20"/>
    <p:sldId id="278" r:id="rId21"/>
    <p:sldId id="279" r:id="rId22"/>
    <p:sldId id="28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80" d="100"/>
          <a:sy n="80" d="100"/>
        </p:scale>
        <p:origin x="-104" y="-28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2" y="-55368"/>
            <a:ext cx="12321688" cy="6967794"/>
          </a:xfrm>
          <a:prstGeom prst="rect">
            <a:avLst/>
          </a:prstGeom>
          <a:noFill/>
          <a:ln>
            <a:noFill/>
          </a:ln>
        </p:spPr>
      </p:pic>
      <p:sp>
        <p:nvSpPr>
          <p:cNvPr id="49" name="Google Shape;49;p1"/>
          <p:cNvSpPr txBox="1"/>
          <p:nvPr/>
        </p:nvSpPr>
        <p:spPr>
          <a:xfrm>
            <a:off x="709612" y="5893893"/>
            <a:ext cx="4451047"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smtClean="0">
                <a:solidFill>
                  <a:schemeClr val="dk1"/>
                </a:solidFill>
              </a:rPr>
              <a:t>12</a:t>
            </a:r>
            <a:r>
              <a:rPr lang="en-US" sz="2800" b="1" i="0" u="none" strike="noStrike" cap="none" baseline="30000" dirty="0" smtClean="0">
                <a:solidFill>
                  <a:schemeClr val="dk1"/>
                </a:solidFill>
                <a:latin typeface="Arial"/>
                <a:ea typeface="Arial"/>
                <a:cs typeface="Arial"/>
                <a:sym typeface="Arial"/>
              </a:rPr>
              <a:t>: MAY, 2023</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1026159"/>
            <a:ext cx="10595400" cy="4163613"/>
          </a:xfrm>
          <a:prstGeom prst="rect">
            <a:avLst/>
          </a:prstGeom>
          <a:noFill/>
          <a:ln>
            <a:noFill/>
          </a:ln>
        </p:spPr>
        <p:txBody>
          <a:bodyPr spcFirstLastPara="1" wrap="square" lIns="91425" tIns="45700" rIns="91425" bIns="45700" anchor="t" anchorCtr="0">
            <a:noAutofit/>
          </a:bodyPr>
          <a:lstStyle/>
          <a:p>
            <a:r>
              <a:rPr lang="en-US" sz="4400" baseline="30000" dirty="0"/>
              <a:t>According to experts that research the history of the African continent, the original ancient name of Africa was </a:t>
            </a:r>
            <a:r>
              <a:rPr lang="en-US" sz="4400" baseline="30000" dirty="0" err="1"/>
              <a:t>Alkebulan</a:t>
            </a:r>
            <a:r>
              <a:rPr lang="en-US" sz="4400" baseline="30000" dirty="0"/>
              <a:t>. This name translates to “mother of mankind,” or “the garden of Eden.” </a:t>
            </a:r>
            <a:r>
              <a:rPr lang="en-US" sz="4400" baseline="30000" dirty="0" err="1"/>
              <a:t>Alkebulan</a:t>
            </a:r>
            <a:r>
              <a:rPr lang="en-US" sz="4400" baseline="30000" dirty="0"/>
              <a:t> is an extremely old word, and its origins are indigenous. Many African nations identified with this word, including the Ethiopians, Nubians, Moors, and </a:t>
            </a:r>
            <a:r>
              <a:rPr lang="en-US" sz="4400" baseline="30000" dirty="0" err="1"/>
              <a:t>Numidians</a:t>
            </a:r>
            <a:r>
              <a:rPr lang="en-US" sz="4400" baseline="30000" dirty="0"/>
              <a:t>. </a:t>
            </a:r>
          </a:p>
        </p:txBody>
      </p:sp>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2800766"/>
          </a:xfrm>
          <a:prstGeom prst="rect">
            <a:avLst/>
          </a:prstGeom>
          <a:noFill/>
        </p:spPr>
        <p:txBody>
          <a:bodyPr wrap="square" rtlCol="0">
            <a:spAutoFit/>
          </a:bodyPr>
          <a:lstStyle/>
          <a:p>
            <a:r>
              <a:rPr lang="en-US" sz="4400" baseline="30000" dirty="0"/>
              <a:t>Most people who live in western civilizations think of people who live in Africa as impoverished, uneducated, and starving. The causes of many of the woes that have beset African countries can be researched through colonization and foreign influences that intentionally divided the communities on the African continent. </a:t>
            </a:r>
          </a:p>
        </p:txBody>
      </p:sp>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descr="LFS PP Slide Life Application.jpg"/>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4606388"/>
          </a:xfrm>
          <a:prstGeom prst="rect">
            <a:avLst/>
          </a:prstGeom>
          <a:noFill/>
        </p:spPr>
        <p:txBody>
          <a:bodyPr wrap="square" rtlCol="0">
            <a:spAutoFit/>
          </a:bodyPr>
          <a:lstStyle/>
          <a:p>
            <a:r>
              <a:rPr lang="en-US" sz="4400" baseline="30000" dirty="0"/>
              <a:t>Money, wealth, and riches are not absent from the Bible stories. In fact, Jesus often used money as a tool to teach parables and demonstrate miracles to his disciples. The church also understands that money is a component of Christian life. Just as seen in this story, believers of Jesus Christ came from diverse backgrounds. However, what is noted in this passage is that although the eunuch was returning to his home and vocational commitment, his focus was still on the scriptures. He sought understanding from Philip and was thrilled to bring this message home. </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446509"/>
          </a:xfrm>
          <a:prstGeom prst="rect">
            <a:avLst/>
          </a:prstGeom>
          <a:noFill/>
          <a:ln>
            <a:noFill/>
          </a:ln>
        </p:spPr>
        <p:txBody>
          <a:bodyPr spcFirstLastPara="1" wrap="square" lIns="91425" tIns="45700" rIns="91425" bIns="45700" anchor="t" anchorCtr="0">
            <a:spAutoFit/>
          </a:bodyPr>
          <a:lstStyle/>
          <a:p>
            <a:pPr marL="508000" indent="-508000"/>
            <a:r>
              <a:rPr lang="en-US" sz="4400" baseline="30000" dirty="0"/>
              <a:t>1. 	The Bible gives many examples of diversity among God’s people. How can you reach out to other diverse races and cultures and share the gospel?</a:t>
            </a:r>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p:cNvSpPr txBox="1"/>
          <p:nvPr/>
        </p:nvSpPr>
        <p:spPr>
          <a:xfrm>
            <a:off x="798286" y="1692237"/>
            <a:ext cx="10559143" cy="2800726"/>
          </a:xfrm>
          <a:prstGeom prst="rect">
            <a:avLst/>
          </a:prstGeom>
          <a:noFill/>
          <a:ln>
            <a:noFill/>
          </a:ln>
        </p:spPr>
        <p:txBody>
          <a:bodyPr spcFirstLastPara="1" wrap="square" lIns="91425" tIns="45700" rIns="91425" bIns="45700" anchor="t" anchorCtr="0">
            <a:spAutoFit/>
          </a:bodyPr>
          <a:lstStyle/>
          <a:p>
            <a:pPr marL="460375" indent="-460375"/>
            <a:r>
              <a:rPr lang="en-US" sz="4400" baseline="30000" dirty="0"/>
              <a:t>2. 	The scripture states that the Spirit took Philip to the place where he met the eunuch. Do you recall a time when you felt the Holy Spirit was moving you to engage in a conversation about Jesus with someone you did not know? Be prayerful that you are alert to the Spirit’s guidance and direction in the future. </a:t>
            </a:r>
          </a:p>
        </p:txBody>
      </p:sp>
    </p:spTree>
    <p:extLst>
      <p:ext uri="{BB962C8B-B14F-4D97-AF65-F5344CB8AC3E}">
        <p14:creationId xmlns:p14="http://schemas.microsoft.com/office/powerpoint/2010/main" val="58853193"/>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888999" y="1548765"/>
            <a:ext cx="10619609" cy="5201384"/>
          </a:xfrm>
          <a:prstGeom prst="rect">
            <a:avLst/>
          </a:prstGeom>
          <a:noFill/>
          <a:ln>
            <a:noFill/>
          </a:ln>
        </p:spPr>
        <p:txBody>
          <a:bodyPr spcFirstLastPara="1" wrap="square" lIns="91425" tIns="45700" rIns="91425" bIns="45700" anchor="t" anchorCtr="0">
            <a:spAutoFit/>
          </a:bodyPr>
          <a:lstStyle/>
          <a:p>
            <a:pPr algn="ctr"/>
            <a:r>
              <a:rPr lang="en-US" sz="6600" b="1" baseline="30000" dirty="0"/>
              <a:t>An Ethiopian Official Baptized</a:t>
            </a:r>
          </a:p>
          <a:p>
            <a:r>
              <a:rPr lang="en-US" sz="5400" b="1" baseline="30000" dirty="0" smtClean="0">
                <a:solidFill>
                  <a:schemeClr val="dk2"/>
                </a:solidFill>
                <a:latin typeface="Quattrocento Sans"/>
                <a:ea typeface="Quattrocento Sans"/>
                <a:cs typeface="Quattrocento Sans"/>
                <a:sym typeface="Quattrocento Sans"/>
              </a:rPr>
              <a:t>Focus Scripture: </a:t>
            </a:r>
            <a:r>
              <a:rPr lang="en-US" sz="5400" baseline="30000" dirty="0"/>
              <a:t>Acts 8:29-40</a:t>
            </a:r>
          </a:p>
          <a:p>
            <a:endParaRPr lang="en-US" sz="5400" baseline="30000" dirty="0" smtClean="0"/>
          </a:p>
          <a:p>
            <a:r>
              <a:rPr lang="en-US" sz="5400" b="1" baseline="30000" dirty="0" smtClean="0"/>
              <a:t>Key Verse: </a:t>
            </a:r>
            <a:r>
              <a:rPr lang="en-US" sz="5400" baseline="30000" dirty="0"/>
              <a:t>He commanded the chariot to stop, and both of them, Philip and the eunuch, went down into the water, and Philip baptized him. Acts 8:38 (NRSV)</a:t>
            </a:r>
          </a:p>
          <a:p>
            <a:endParaRPr lang="en-US" sz="5400" baseline="30000" dirty="0" smtClean="0"/>
          </a:p>
          <a:p>
            <a:endParaRPr lang="en-US" sz="5400" baseline="300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2954614"/>
          </a:xfrm>
          <a:prstGeom prst="rect">
            <a:avLst/>
          </a:prstGeom>
          <a:noFill/>
          <a:ln>
            <a:noFill/>
          </a:ln>
        </p:spPr>
        <p:txBody>
          <a:bodyPr spcFirstLastPara="1" wrap="square" lIns="91425" tIns="45700" rIns="91425" bIns="45700" anchor="t" anchorCtr="0">
            <a:spAutoFit/>
          </a:bodyPr>
          <a:lstStyle/>
          <a:p>
            <a:pPr algn="ctr">
              <a:spcAft>
                <a:spcPts val="1200"/>
              </a:spcAft>
            </a:pPr>
            <a:r>
              <a:rPr lang="en-US" sz="4400" b="1" baseline="30000" dirty="0"/>
              <a:t>Closing Hymn or Song of Praise:</a:t>
            </a:r>
            <a:r>
              <a:rPr lang="en-US" sz="4400" baseline="30000" dirty="0"/>
              <a:t> AME Hymn #395 – “He </a:t>
            </a:r>
            <a:r>
              <a:rPr lang="en-US" sz="4400" baseline="30000" dirty="0" err="1"/>
              <a:t>Leadeth</a:t>
            </a:r>
            <a:r>
              <a:rPr lang="en-US" sz="4400" baseline="30000" dirty="0"/>
              <a:t> Me”</a:t>
            </a:r>
          </a:p>
          <a:p>
            <a:r>
              <a:rPr lang="en-US" sz="4400" b="1" baseline="30000" dirty="0"/>
              <a:t>Closing Prayer: </a:t>
            </a:r>
            <a:r>
              <a:rPr lang="en-US" sz="4400" baseline="30000" dirty="0"/>
              <a:t>Dear Lord, we thank you this day for the blessing to study your Word together. We are blessed to have a church and denomination that invests in sound biblical teaching. </a:t>
            </a:r>
          </a:p>
        </p:txBody>
      </p:sp>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72581" y="1363836"/>
            <a:ext cx="10220400" cy="4975679"/>
          </a:xfrm>
          <a:prstGeom prst="rect">
            <a:avLst/>
          </a:prstGeom>
          <a:noFill/>
          <a:ln>
            <a:noFill/>
          </a:ln>
        </p:spPr>
        <p:txBody>
          <a:bodyPr spcFirstLastPara="1" wrap="square" lIns="91425" tIns="45700" rIns="91425" bIns="45700" anchor="t" anchorCtr="0">
            <a:spAutoFit/>
          </a:bodyPr>
          <a:lstStyle/>
          <a:p>
            <a:pPr marL="460375" indent="-460375"/>
            <a:r>
              <a:rPr lang="en-US" sz="2800" baseline="30000" dirty="0" smtClean="0"/>
              <a:t>29	Then </a:t>
            </a:r>
            <a:r>
              <a:rPr lang="en-US" sz="2800" baseline="30000" dirty="0"/>
              <a:t>the Spirit said to Philip, “Go over to this chariot and join it.”</a:t>
            </a:r>
          </a:p>
          <a:p>
            <a:pPr marL="460375" indent="-460375"/>
            <a:r>
              <a:rPr lang="en-US" sz="2800" baseline="30000" dirty="0" smtClean="0"/>
              <a:t>30	So </a:t>
            </a:r>
            <a:r>
              <a:rPr lang="en-US" sz="2800" baseline="30000" dirty="0"/>
              <a:t>Philip ran up to it and heard him reading the prophet Isaiah. He asked, “Do you understand what you are reading?”</a:t>
            </a:r>
          </a:p>
          <a:p>
            <a:pPr marL="460375" indent="-460375"/>
            <a:r>
              <a:rPr lang="en-US" sz="2800" baseline="30000" dirty="0" smtClean="0"/>
              <a:t>31	He </a:t>
            </a:r>
            <a:r>
              <a:rPr lang="en-US" sz="2800" baseline="30000" dirty="0"/>
              <a:t>replied, “How can I, unless someone guides me?” And he invited Philip to get in and sit beside him.</a:t>
            </a:r>
          </a:p>
          <a:p>
            <a:pPr marL="460375" indent="-460375"/>
            <a:r>
              <a:rPr lang="en-US" sz="2800" baseline="30000" dirty="0" smtClean="0"/>
              <a:t>32	Now </a:t>
            </a:r>
            <a:r>
              <a:rPr lang="en-US" sz="2800" baseline="30000" dirty="0"/>
              <a:t>the passage of the scripture that he was reading was this: “Like a sheep he was led to the slaughter, and like a lamb silent before its shearer, so he does not open his mouth.</a:t>
            </a:r>
          </a:p>
          <a:p>
            <a:pPr marL="460375" indent="-460375"/>
            <a:r>
              <a:rPr lang="en-US" sz="2800" baseline="30000" dirty="0" smtClean="0"/>
              <a:t>33	In </a:t>
            </a:r>
            <a:r>
              <a:rPr lang="en-US" sz="2800" baseline="30000" dirty="0"/>
              <a:t>his humiliation justice was denied him. Who can describe his generation? For his life is taken away from the earth.”</a:t>
            </a:r>
          </a:p>
          <a:p>
            <a:pPr marL="460375" indent="-460375"/>
            <a:r>
              <a:rPr lang="en-US" sz="2800" baseline="30000" dirty="0" smtClean="0"/>
              <a:t>34	The </a:t>
            </a:r>
            <a:r>
              <a:rPr lang="en-US" sz="2800" baseline="30000" dirty="0"/>
              <a:t>eunuch asked Philip, “About whom, may I ask you, does the prophet say this, about himself or about someone else?”</a:t>
            </a:r>
          </a:p>
          <a:p>
            <a:pPr marL="460375" indent="-460375"/>
            <a:r>
              <a:rPr lang="en-US" sz="2800" baseline="30000" dirty="0" smtClean="0"/>
              <a:t>35	Then </a:t>
            </a:r>
            <a:r>
              <a:rPr lang="en-US" sz="2800" baseline="30000" dirty="0"/>
              <a:t>Philip began to speak, and starting with this scripture, he proclaimed to him the good news about Jesus.</a:t>
            </a:r>
          </a:p>
          <a:p>
            <a:pPr marL="460375" indent="-460375"/>
            <a:r>
              <a:rPr lang="en-US" sz="2800" baseline="30000" dirty="0" smtClean="0"/>
              <a:t>36	As </a:t>
            </a:r>
            <a:r>
              <a:rPr lang="en-US" sz="2800" baseline="30000" dirty="0"/>
              <a:t>they were going along the road, they came to some water; and the eunuch said, “Look, here is water! What is to prevent me from being baptized?”</a:t>
            </a:r>
          </a:p>
          <a:p>
            <a:pPr marL="460375" indent="-460375"/>
            <a:r>
              <a:rPr lang="en-US" sz="2800" baseline="30000" dirty="0" smtClean="0"/>
              <a:t>37	And </a:t>
            </a:r>
            <a:r>
              <a:rPr lang="en-US" sz="2800" baseline="30000" dirty="0"/>
              <a:t>Philip said, “If you believe with all your heart, you may.” And he replied, “I believe that Jesus Christ is the Son of God.</a:t>
            </a:r>
            <a:r>
              <a:rPr lang="en-US" sz="2800" baseline="30000" dirty="0" smtClean="0"/>
              <a:t>”</a:t>
            </a:r>
            <a:endParaRPr lang="en-US" sz="2800" baseline="30000" dirty="0"/>
          </a:p>
        </p:txBody>
      </p:sp>
      <p:sp>
        <p:nvSpPr>
          <p:cNvPr id="61" name="Google Shape;61;p3"/>
          <p:cNvSpPr txBox="1"/>
          <p:nvPr/>
        </p:nvSpPr>
        <p:spPr>
          <a:xfrm>
            <a:off x="609600" y="762000"/>
            <a:ext cx="11067143" cy="543698"/>
          </a:xfrm>
          <a:prstGeom prst="rect">
            <a:avLst/>
          </a:prstGeom>
          <a:noFill/>
          <a:ln>
            <a:noFill/>
          </a:ln>
        </p:spPr>
        <p:txBody>
          <a:bodyPr spcFirstLastPara="1" wrap="square" lIns="91425" tIns="45700" rIns="91425" bIns="45700" anchor="t" anchorCtr="0">
            <a:spAutoFit/>
          </a:bodyPr>
          <a:lstStyle/>
          <a:p>
            <a:pPr algn="ctr"/>
            <a:r>
              <a:rPr lang="mr-IN" sz="4400" b="1" baseline="30000" dirty="0"/>
              <a:t>Acts 8:29-40 (NRSV)</a:t>
            </a: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p3"/>
          <p:cNvSpPr txBox="1"/>
          <p:nvPr/>
        </p:nvSpPr>
        <p:spPr>
          <a:xfrm>
            <a:off x="956706" y="871711"/>
            <a:ext cx="10220400" cy="1815840"/>
          </a:xfrm>
          <a:prstGeom prst="rect">
            <a:avLst/>
          </a:prstGeom>
          <a:noFill/>
          <a:ln>
            <a:noFill/>
          </a:ln>
        </p:spPr>
        <p:txBody>
          <a:bodyPr spcFirstLastPara="1" wrap="square" lIns="91425" tIns="45700" rIns="91425" bIns="45700" anchor="t" anchorCtr="0">
            <a:spAutoFit/>
          </a:bodyPr>
          <a:lstStyle/>
          <a:p>
            <a:pPr marL="460375" indent="-460375"/>
            <a:r>
              <a:rPr lang="en-US" sz="2800" baseline="30000" dirty="0"/>
              <a:t>38	He commanded the chariot to stop, and both of them, Philip and the eunuch, went down into the water, and Philip baptized him.</a:t>
            </a:r>
          </a:p>
          <a:p>
            <a:pPr marL="460375" indent="-460375"/>
            <a:r>
              <a:rPr lang="en-US" sz="2800" baseline="30000" dirty="0"/>
              <a:t>39	When they came up out of the water, the Spirit of the Lord snatched Philip away; the eunuch saw him no more, and went on his way rejoicing.</a:t>
            </a:r>
          </a:p>
          <a:p>
            <a:pPr marL="460375" indent="-460375"/>
            <a:r>
              <a:rPr lang="en-US" sz="2800" baseline="30000" dirty="0"/>
              <a:t>40	But Philip found himself at </a:t>
            </a:r>
            <a:r>
              <a:rPr lang="en-US" sz="2800" baseline="30000" dirty="0" err="1"/>
              <a:t>Azotus</a:t>
            </a:r>
            <a:r>
              <a:rPr lang="en-US" sz="2800" baseline="30000" dirty="0"/>
              <a:t>, and as he was passing through the region, he proclaimed the good news to all the towns until he came to Caesarea.</a:t>
            </a:r>
            <a:endParaRPr lang="en-US" sz="2800" baseline="30000" dirty="0"/>
          </a:p>
        </p:txBody>
      </p:sp>
    </p:spTree>
    <p:extLst>
      <p:ext uri="{BB962C8B-B14F-4D97-AF65-F5344CB8AC3E}">
        <p14:creationId xmlns:p14="http://schemas.microsoft.com/office/powerpoint/2010/main" val="3483673416"/>
      </p:ext>
    </p:extLst>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14397"/>
            <a:ext cx="10613282" cy="48320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smtClean="0">
                <a:solidFill>
                  <a:schemeClr val="dk2"/>
                </a:solidFill>
                <a:latin typeface="Quattrocento Sans"/>
                <a:ea typeface="Quattrocento Sans"/>
                <a:cs typeface="Quattrocento Sans"/>
                <a:sym typeface="Quattrocento Sans"/>
              </a:rPr>
              <a:t>Key Terms</a:t>
            </a:r>
          </a:p>
          <a:p>
            <a:pPr marL="571500" indent="-571500">
              <a:buFont typeface="Arial"/>
              <a:buChar char="•"/>
            </a:pPr>
            <a:r>
              <a:rPr lang="en-US" sz="4400" b="1" baseline="30000" dirty="0"/>
              <a:t>Candace</a:t>
            </a:r>
            <a:r>
              <a:rPr lang="en-US" sz="4400" baseline="30000" dirty="0"/>
              <a:t> – The name and term “Candace” was given to the queens of the kingdom of Kush who ruled from the city of Meroe from 284 BC - 314 AD, eight of whom ruled independently in what is now Sudan. Queen </a:t>
            </a:r>
            <a:r>
              <a:rPr lang="en-US" sz="4400" baseline="30000" dirty="0" err="1"/>
              <a:t>Amantitere</a:t>
            </a:r>
            <a:r>
              <a:rPr lang="en-US" sz="4400" baseline="30000" dirty="0"/>
              <a:t> reigned during an extremely prosperous period of Meroe’s history, leading scholars to believe she is the Candace referenced in Acts 8:27</a:t>
            </a:r>
          </a:p>
          <a:p>
            <a:pPr marL="571500" indent="-571500">
              <a:buFont typeface="Arial"/>
              <a:buChar char="•"/>
            </a:pPr>
            <a:endParaRPr lang="en-US" sz="4400" baseline="30000" dirty="0" smtClean="0"/>
          </a:p>
          <a:p>
            <a:endParaRPr lang="en-US" sz="4400" baseline="30000" dirty="0"/>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1323398"/>
          </a:xfrm>
          <a:prstGeom prst="rect">
            <a:avLst/>
          </a:prstGeom>
          <a:noFill/>
          <a:ln>
            <a:noFill/>
          </a:ln>
        </p:spPr>
        <p:txBody>
          <a:bodyPr spcFirstLastPara="1" wrap="square" lIns="91425" tIns="45700" rIns="91425" bIns="45700" anchor="t" anchorCtr="0">
            <a:spAutoFit/>
          </a:bodyPr>
          <a:lstStyle/>
          <a:p>
            <a:r>
              <a:rPr lang="en-US" sz="4000" baseline="30000" dirty="0"/>
              <a:t>Occasionally, Christians will look back over their past and recognize that God divinely orchestrated their path. Such a revelation is certainly recognized in the story of Philip and the Ethiopian official.</a:t>
            </a:r>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2964873"/>
          </a:xfrm>
          <a:prstGeom prst="rect">
            <a:avLst/>
          </a:prstGeom>
          <a:noFill/>
          <a:ln>
            <a:noFill/>
          </a:ln>
        </p:spPr>
        <p:txBody>
          <a:bodyPr spcFirstLastPara="1" wrap="square" lIns="91425" tIns="45700" rIns="91425" bIns="45700" anchor="t" anchorCtr="0">
            <a:spAutoFit/>
          </a:bodyPr>
          <a:lstStyle/>
          <a:p>
            <a:r>
              <a:rPr lang="en-US" sz="4000" baseline="30000" dirty="0"/>
              <a:t>This story reveals how far the Jewish faith extended. Although the Ethiopian in this text is assumed to be a proselyte, he was nonetheless a Jew. This is based on the report that he had been to the temple in Jerusalem to worship and possessed a copy of the Jewish scriptures. He demonstrates great commitment to his new belief by the evidence of him traveling to the temple in Jerusalem, and the time he took to continue to study and ponder the scriptures after his visit. </a:t>
            </a:r>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2491</TotalTime>
  <Words>568</Words>
  <Application>Microsoft Macintosh PowerPoint</Application>
  <PresentationFormat>Custom</PresentationFormat>
  <Paragraphs>32</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75</cp:revision>
  <dcterms:created xsi:type="dcterms:W3CDTF">2018-05-04T03:01:22Z</dcterms:created>
  <dcterms:modified xsi:type="dcterms:W3CDTF">2023-02-24T18:00:02Z</dcterms:modified>
</cp:coreProperties>
</file>