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3"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63" d="100"/>
          <a:sy n="63" d="100"/>
        </p:scale>
        <p:origin x="-128" y="-19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387048" y="5893892"/>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i="0" u="none" strike="noStrike" cap="none" baseline="30000" dirty="0" smtClean="0">
                <a:solidFill>
                  <a:schemeClr val="dk1"/>
                </a:solidFill>
                <a:latin typeface="Arial"/>
                <a:ea typeface="Arial"/>
                <a:cs typeface="Arial"/>
                <a:sym typeface="Arial"/>
              </a:rPr>
              <a:t>1:  </a:t>
            </a:r>
            <a:r>
              <a:rPr lang="en-US" sz="2800" b="1" baseline="30000" dirty="0" smtClean="0">
                <a:solidFill>
                  <a:schemeClr val="dk1"/>
                </a:solidFill>
              </a:rPr>
              <a:t>MARCH</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2378380"/>
            <a:ext cx="10595400" cy="4163613"/>
          </a:xfrm>
          <a:prstGeom prst="rect">
            <a:avLst/>
          </a:prstGeom>
          <a:noFill/>
          <a:ln>
            <a:noFill/>
          </a:ln>
        </p:spPr>
        <p:txBody>
          <a:bodyPr spcFirstLastPara="1" wrap="square" lIns="91425" tIns="45700" rIns="91425" bIns="45700" anchor="t" anchorCtr="0">
            <a:noAutofit/>
          </a:bodyPr>
          <a:lstStyle/>
          <a:p>
            <a:pPr algn="ctr"/>
            <a:r>
              <a:rPr lang="en-US" sz="4400" i="1" baseline="30000" dirty="0"/>
              <a:t>“There is always something left to love. And if you </a:t>
            </a:r>
            <a:r>
              <a:rPr lang="en-US" sz="4400" i="1" baseline="30000" dirty="0" err="1"/>
              <a:t>ain’t</a:t>
            </a:r>
            <a:r>
              <a:rPr lang="en-US" sz="4400" i="1" baseline="30000" dirty="0"/>
              <a:t> learned that, you </a:t>
            </a:r>
            <a:r>
              <a:rPr lang="en-US" sz="4400" i="1" baseline="30000" dirty="0" err="1"/>
              <a:t>ain’t</a:t>
            </a:r>
            <a:r>
              <a:rPr lang="en-US" sz="4400" i="1" baseline="30000" dirty="0"/>
              <a:t> learned nothing.” – Lorraine Hansberry from A Raisin in the </a:t>
            </a:r>
            <a:r>
              <a:rPr lang="en-US" sz="4400" i="1" baseline="30000" dirty="0" smtClean="0"/>
              <a:t>Sun.</a:t>
            </a:r>
            <a:endParaRPr lang="en-US" sz="4400" i="1" baseline="30000" dirty="0"/>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154983"/>
          </a:xfrm>
          <a:prstGeom prst="rect">
            <a:avLst/>
          </a:prstGeom>
          <a:noFill/>
        </p:spPr>
        <p:txBody>
          <a:bodyPr wrap="square" rtlCol="0">
            <a:spAutoFit/>
          </a:bodyPr>
          <a:lstStyle/>
          <a:p>
            <a:r>
              <a:rPr lang="en-US" sz="4400" baseline="30000" dirty="0" smtClean="0"/>
              <a:t>The </a:t>
            </a:r>
            <a:r>
              <a:rPr lang="en-US" sz="4400" baseline="30000" dirty="0"/>
              <a:t>story of the prodigal son may be more common than we think. The definition of prodigal leads us to two different interpretations. The first definition is of a wanderer, or someone who has gone astray. This concept can be seen in the modern-day church. According to recent research released by the Pew Research Center, there has been a steady decline in the number of persons in the United States who believe in God, as well as a decline in those who affiliate with organized religion.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r>
              <a:rPr lang="en-US" sz="4400" baseline="30000" dirty="0"/>
              <a:t>Parents face many challenges raising children in the complex world in which we live. Young people are exposed to greater risks and compromising situations today. The modern world offers easy access to social media platforms, which enable young people to witness inappropriate content. Exposing children to sound moral principles is available through strong Christian communities that promote Bible studies, church schools, and spiritually empowering activities</a:t>
            </a:r>
            <a:r>
              <a:rPr lang="en-US" sz="4400" baseline="30000" dirty="0" smtClean="0"/>
              <a:t>. </a:t>
            </a:r>
            <a:r>
              <a:rPr lang="en-US" sz="4400" baseline="30000" dirty="0"/>
              <a:t>These are crucial options for rising generations</a:t>
            </a:r>
          </a:p>
          <a:p>
            <a:r>
              <a:rPr lang="en-US" sz="4400" baseline="30000" dirty="0" smtClean="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3550" indent="-463550">
              <a:spcAft>
                <a:spcPts val="1200"/>
              </a:spcAft>
            </a:pPr>
            <a:r>
              <a:rPr lang="en-US" sz="4400" baseline="30000" dirty="0"/>
              <a:t>1. What are some methods the church can use to welcome back members who have not attended church in a while</a:t>
            </a:r>
            <a:r>
              <a:rPr lang="en-US" sz="4400" baseline="30000" dirty="0" smtClean="0"/>
              <a:t>?</a:t>
            </a:r>
            <a:endParaRPr lang="en-US" sz="4400"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897915"/>
          </a:xfrm>
          <a:prstGeom prst="rect">
            <a:avLst/>
          </a:prstGeom>
          <a:noFill/>
          <a:ln>
            <a:noFill/>
          </a:ln>
        </p:spPr>
        <p:txBody>
          <a:bodyPr spcFirstLastPara="1" wrap="square" lIns="91425" tIns="45700" rIns="91425" bIns="45700" anchor="t" anchorCtr="0">
            <a:spAutoFit/>
          </a:bodyPr>
          <a:lstStyle/>
          <a:p>
            <a:pPr marL="463550" indent="-463550">
              <a:spcAft>
                <a:spcPts val="1200"/>
              </a:spcAft>
            </a:pPr>
            <a:r>
              <a:rPr lang="en-US" sz="4400" baseline="30000" dirty="0"/>
              <a:t>2. Who do you know of, personally or indirectly, that reminds you of a prodigal son or daughter? Imagine the feeling of witnessing that person being welcomed back into the home or church. Pray for them and their families. </a:t>
            </a:r>
            <a:endParaRPr lang="en-US" sz="4400" baseline="30000" dirty="0"/>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3539390"/>
          </a:xfrm>
          <a:prstGeom prst="rect">
            <a:avLst/>
          </a:prstGeom>
          <a:noFill/>
          <a:ln>
            <a:noFill/>
          </a:ln>
        </p:spPr>
        <p:txBody>
          <a:bodyPr spcFirstLastPara="1" wrap="square" lIns="91425" tIns="45700" rIns="91425" bIns="45700" anchor="t" anchorCtr="0">
            <a:spAutoFit/>
          </a:bodyPr>
          <a:lstStyle/>
          <a:p>
            <a:pPr algn="ctr"/>
            <a:r>
              <a:rPr lang="en-US" sz="6600" b="1" baseline="30000" dirty="0"/>
              <a:t>The Prodigal Son</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hr-HR" sz="5400" baseline="30000" dirty="0"/>
              <a:t>Luke 15:11-24</a:t>
            </a:r>
          </a:p>
          <a:p>
            <a:pPr algn="ctr"/>
            <a:r>
              <a:rPr lang="tr-TR" sz="5400" b="1" baseline="30000" dirty="0" err="1" smtClean="0"/>
              <a:t>Key</a:t>
            </a:r>
            <a:r>
              <a:rPr lang="tr-TR" sz="5400" b="1" baseline="30000" dirty="0" smtClean="0"/>
              <a:t> </a:t>
            </a:r>
            <a:r>
              <a:rPr lang="tr-TR" sz="5400" b="1" baseline="30000" dirty="0"/>
              <a:t>Verse: </a:t>
            </a:r>
            <a:r>
              <a:rPr lang="en-US" sz="5400" baseline="30000" dirty="0"/>
              <a:t>The son said to him, ‘Father, I have sinned against heaven and before you; I am no longer worthy to be called your son.’” Luke 15:21(</a:t>
            </a:r>
            <a:r>
              <a:rPr lang="en-US" sz="5400" baseline="30000" dirty="0" smtClean="0"/>
              <a:t>NRSV</a:t>
            </a:r>
            <a:r>
              <a:rPr lang="en-US" sz="5400" i="1" baseline="30000" dirty="0" smtClean="0"/>
              <a:t>)</a:t>
            </a: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349320"/>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or Song of Praise:</a:t>
            </a:r>
            <a:r>
              <a:rPr lang="en-US" sz="4400" baseline="30000" dirty="0"/>
              <a:t> AME Hymn #378 – “Lead Me, Guide Me</a:t>
            </a:r>
            <a:r>
              <a:rPr lang="en-US" sz="4400" baseline="30000" dirty="0" smtClean="0"/>
              <a:t>”</a:t>
            </a:r>
            <a:r>
              <a:rPr lang="en-US" sz="4400" baseline="30000" dirty="0"/>
              <a:t/>
            </a:r>
            <a:br>
              <a:rPr lang="en-US" sz="4400" baseline="30000" dirty="0"/>
            </a:br>
            <a:r>
              <a:rPr lang="en-US" sz="4400" baseline="30000" dirty="0"/>
              <a:t/>
            </a:r>
            <a:br>
              <a:rPr lang="en-US" sz="4400" baseline="30000" dirty="0"/>
            </a:br>
            <a:r>
              <a:rPr lang="en-US" sz="4400" b="1" baseline="30000" dirty="0"/>
              <a:t>Closing Prayer: </a:t>
            </a:r>
            <a:r>
              <a:rPr lang="en-US" sz="4400" i="1" baseline="30000" dirty="0"/>
              <a:t>A Community Prayer for Reconciliation Closing</a:t>
            </a:r>
            <a:r>
              <a:rPr lang="en-US" sz="4400" baseline="30000" dirty="0"/>
              <a:t> written by Rev. Dr. D. </a:t>
            </a:r>
            <a:r>
              <a:rPr lang="en-US" sz="4400" baseline="30000" dirty="0" err="1"/>
              <a:t>Melynda</a:t>
            </a:r>
            <a:r>
              <a:rPr lang="en-US" sz="4400" baseline="30000" dirty="0"/>
              <a:t> Clarke:</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156750"/>
            <a:ext cx="10220400" cy="5262937"/>
          </a:xfrm>
          <a:prstGeom prst="rect">
            <a:avLst/>
          </a:prstGeom>
          <a:noFill/>
          <a:ln>
            <a:noFill/>
          </a:ln>
        </p:spPr>
        <p:txBody>
          <a:bodyPr spcFirstLastPara="1" wrap="square" lIns="91425" tIns="45700" rIns="91425" bIns="45700" anchor="t" anchorCtr="0">
            <a:spAutoFit/>
          </a:bodyPr>
          <a:lstStyle/>
          <a:p>
            <a:pPr marL="403225" indent="-403225"/>
            <a:r>
              <a:rPr lang="en-US" sz="2800" baseline="30000" dirty="0" smtClean="0"/>
              <a:t>11	Then </a:t>
            </a:r>
            <a:r>
              <a:rPr lang="en-US" sz="2800" baseline="30000" dirty="0"/>
              <a:t>Jesus said, “There was a man who had two sons.</a:t>
            </a:r>
          </a:p>
          <a:p>
            <a:pPr marL="403225" indent="-403225"/>
            <a:r>
              <a:rPr lang="en-US" sz="2800" baseline="30000" dirty="0" smtClean="0"/>
              <a:t>12	The </a:t>
            </a:r>
            <a:r>
              <a:rPr lang="en-US" sz="2800" baseline="30000" dirty="0"/>
              <a:t>younger of them said to his father, ‘Father, give me the share of the property that will belong to me.’ So he divided his property between them.</a:t>
            </a:r>
          </a:p>
          <a:p>
            <a:pPr marL="403225" indent="-403225"/>
            <a:r>
              <a:rPr lang="en-US" sz="2800" baseline="30000" dirty="0" smtClean="0"/>
              <a:t>13	A </a:t>
            </a:r>
            <a:r>
              <a:rPr lang="en-US" sz="2800" baseline="30000" dirty="0"/>
              <a:t>few days later the younger son gathered all he had and traveled to a distant country, and there he squandered his property in dissolute living.</a:t>
            </a:r>
          </a:p>
          <a:p>
            <a:pPr marL="403225" indent="-403225"/>
            <a:r>
              <a:rPr lang="en-US" sz="2800" baseline="30000" dirty="0" smtClean="0"/>
              <a:t>14	When </a:t>
            </a:r>
            <a:r>
              <a:rPr lang="en-US" sz="2800" baseline="30000" dirty="0"/>
              <a:t>he had spent everything, a severe famine took place throughout that country, and he began to be in need.</a:t>
            </a:r>
          </a:p>
          <a:p>
            <a:pPr marL="403225" indent="-403225"/>
            <a:r>
              <a:rPr lang="en-US" sz="2800" baseline="30000" dirty="0" smtClean="0"/>
              <a:t>15	So </a:t>
            </a:r>
            <a:r>
              <a:rPr lang="en-US" sz="2800" baseline="30000" dirty="0"/>
              <a:t>he went and hired himself out to one of the citizens of that country, who sent him to his fields to feed the pigs.</a:t>
            </a:r>
          </a:p>
          <a:p>
            <a:pPr marL="403225" indent="-403225"/>
            <a:r>
              <a:rPr lang="en-US" sz="2800" baseline="30000" dirty="0" smtClean="0"/>
              <a:t>16	He </a:t>
            </a:r>
            <a:r>
              <a:rPr lang="en-US" sz="2800" baseline="30000" dirty="0"/>
              <a:t>would gladly have filled himself with the pods that the pigs were eating; and no one gave him anything.</a:t>
            </a:r>
          </a:p>
          <a:p>
            <a:pPr marL="403225" indent="-403225"/>
            <a:r>
              <a:rPr lang="en-US" sz="2800" baseline="30000" dirty="0" smtClean="0"/>
              <a:t>17	But </a:t>
            </a:r>
            <a:r>
              <a:rPr lang="en-US" sz="2800" baseline="30000" dirty="0"/>
              <a:t>when he came to himself he said, ‘How many of my father’s hired hands have bread enough and to spare, but here I am dying of hunger!</a:t>
            </a:r>
          </a:p>
          <a:p>
            <a:pPr marL="403225" indent="-403225"/>
            <a:r>
              <a:rPr lang="en-US" sz="2800" baseline="30000" dirty="0" smtClean="0"/>
              <a:t>18	I </a:t>
            </a:r>
            <a:r>
              <a:rPr lang="en-US" sz="2800" baseline="30000" dirty="0"/>
              <a:t>will get up and go to my father, and I will say to him, “Father, I have sinned against heaven and before you;</a:t>
            </a:r>
          </a:p>
          <a:p>
            <a:pPr marL="403225" indent="-403225"/>
            <a:r>
              <a:rPr lang="en-US" sz="2800" baseline="30000" dirty="0" smtClean="0"/>
              <a:t>19	I </a:t>
            </a:r>
            <a:r>
              <a:rPr lang="en-US" sz="2800" baseline="30000" dirty="0"/>
              <a:t>am no longer worthy to be called your son; treat me like one of your hired hands.”’</a:t>
            </a:r>
          </a:p>
          <a:p>
            <a:pPr marL="403225" indent="-403225"/>
            <a:r>
              <a:rPr lang="en-US" sz="2800" baseline="30000" dirty="0" smtClean="0"/>
              <a:t>20	So </a:t>
            </a:r>
            <a:r>
              <a:rPr lang="en-US" sz="2800" baseline="30000" dirty="0"/>
              <a:t>he set off and went to his father. But while he was still far off, his father saw him and was filled with compassion; he ran and put his arms around him and kissed him</a:t>
            </a:r>
            <a:r>
              <a:rPr lang="en-US" sz="2800" baseline="30000" dirty="0" smtClean="0"/>
              <a:t>.</a:t>
            </a:r>
            <a:endParaRPr lang="en-US" sz="2800" baseline="30000" dirty="0"/>
          </a:p>
        </p:txBody>
      </p:sp>
      <p:sp>
        <p:nvSpPr>
          <p:cNvPr id="61" name="Google Shape;61;p3"/>
          <p:cNvSpPr txBox="1"/>
          <p:nvPr/>
        </p:nvSpPr>
        <p:spPr>
          <a:xfrm>
            <a:off x="604762" y="596486"/>
            <a:ext cx="11067143" cy="769401"/>
          </a:xfrm>
          <a:prstGeom prst="rect">
            <a:avLst/>
          </a:prstGeom>
          <a:noFill/>
          <a:ln>
            <a:noFill/>
          </a:ln>
        </p:spPr>
        <p:txBody>
          <a:bodyPr spcFirstLastPara="1" wrap="square" lIns="91425" tIns="45700" rIns="91425" bIns="45700" anchor="t" anchorCtr="0">
            <a:spAutoFit/>
          </a:bodyPr>
          <a:lstStyle/>
          <a:p>
            <a:pPr algn="ctr"/>
            <a:r>
              <a:rPr lang="hr-HR" sz="4400" b="1" baseline="30000" dirty="0"/>
              <a:t>Luke 15:11-</a:t>
            </a:r>
            <a:r>
              <a:rPr lang="hr-HR" sz="4400" b="1" baseline="30000" dirty="0" smtClean="0"/>
              <a:t>24</a:t>
            </a:r>
            <a:r>
              <a:rPr lang="hr-HR" sz="4400" b="1" dirty="0" smtClean="0"/>
              <a:t> </a:t>
            </a:r>
            <a:r>
              <a:rPr lang="en-US" sz="4400" b="1" baseline="30000" dirty="0" smtClean="0"/>
              <a:t>(</a:t>
            </a:r>
            <a:r>
              <a:rPr lang="en-US" sz="4400" b="1" baseline="30000" dirty="0"/>
              <a:t>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841389" y="881184"/>
            <a:ext cx="10220400" cy="2103099"/>
          </a:xfrm>
          <a:prstGeom prst="rect">
            <a:avLst/>
          </a:prstGeom>
          <a:noFill/>
          <a:ln>
            <a:noFill/>
          </a:ln>
        </p:spPr>
        <p:txBody>
          <a:bodyPr spcFirstLastPara="1" wrap="square" lIns="91425" tIns="45700" rIns="91425" bIns="45700" anchor="t" anchorCtr="0">
            <a:spAutoFit/>
          </a:bodyPr>
          <a:lstStyle/>
          <a:p>
            <a:pPr marL="403225" indent="-403225"/>
            <a:r>
              <a:rPr lang="en-US" sz="2800" baseline="30000" dirty="0"/>
              <a:t>21	Then the son said to him, ‘Father, I have sinned against heaven and before you; I am no longer worthy to be called your son.’</a:t>
            </a:r>
          </a:p>
          <a:p>
            <a:pPr marL="403225" indent="-403225"/>
            <a:r>
              <a:rPr lang="en-US" sz="2800" baseline="30000" dirty="0"/>
              <a:t>22	But the father said to his slaves, ‘Quickly, bring out a robe—the best one—and put it on him; put a ring on his finger and sandals on his feet.</a:t>
            </a:r>
          </a:p>
          <a:p>
            <a:pPr marL="403225" indent="-403225"/>
            <a:r>
              <a:rPr lang="en-US" sz="2800" baseline="30000" dirty="0"/>
              <a:t>23	And get the fatted calf and kill it, and let us eat and celebrate;</a:t>
            </a:r>
          </a:p>
          <a:p>
            <a:pPr marL="403225" indent="-403225"/>
            <a:r>
              <a:rPr lang="en-US" sz="2800" baseline="30000" dirty="0"/>
              <a:t>24	for this son of mine was dead and is alive again; he was lost and is found!’ And they began to celebrate.”</a:t>
            </a:r>
            <a:endParaRPr lang="en-US" sz="2800" baseline="30000" dirty="0"/>
          </a:p>
        </p:txBody>
      </p:sp>
    </p:spTree>
    <p:extLst>
      <p:ext uri="{BB962C8B-B14F-4D97-AF65-F5344CB8AC3E}">
        <p14:creationId xmlns:p14="http://schemas.microsoft.com/office/powerpoint/2010/main" val="2698157100"/>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098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spcAft>
                <a:spcPts val="1200"/>
              </a:spcAft>
              <a:buFont typeface="Arial"/>
              <a:buChar char="•"/>
            </a:pPr>
            <a:r>
              <a:rPr lang="en-US" sz="4400" b="1" baseline="30000" dirty="0"/>
              <a:t>Parable</a:t>
            </a:r>
            <a:r>
              <a:rPr lang="en-US" sz="4400" baseline="30000" dirty="0"/>
              <a:t> –</a:t>
            </a:r>
            <a:r>
              <a:rPr lang="en-US" sz="4400" b="1" baseline="30000" dirty="0"/>
              <a:t> </a:t>
            </a:r>
            <a:r>
              <a:rPr lang="en-US" sz="4400" baseline="30000" dirty="0"/>
              <a:t>The Greek meaning is to place alongside. In the Old Testament it was considered non-proverbial wisdom; a story, with allegorical methods, used to convey moral and religious principles.</a:t>
            </a:r>
          </a:p>
          <a:p>
            <a:pPr marL="571500" indent="-571500">
              <a:spcAft>
                <a:spcPts val="1200"/>
              </a:spcAft>
              <a:buFont typeface="Arial"/>
              <a:buChar char="•"/>
            </a:pPr>
            <a:r>
              <a:rPr lang="en-US" sz="4400" b="1" baseline="30000" dirty="0"/>
              <a:t>Prodigal</a:t>
            </a:r>
            <a:r>
              <a:rPr lang="en-US" sz="4400" baseline="30000" dirty="0"/>
              <a:t> –</a:t>
            </a:r>
            <a:r>
              <a:rPr lang="en-US" sz="4400" b="1" baseline="30000" dirty="0"/>
              <a:t> </a:t>
            </a:r>
            <a:r>
              <a:rPr lang="en-US" sz="4400" baseline="30000" dirty="0"/>
              <a:t>Wastefully extravagant; a person who is lavish of his or her money and possessions; modern interpretations have altered the definition to mean one who wanders away and then returns. </a:t>
            </a:r>
          </a:p>
          <a:p>
            <a:pPr marL="0" marR="0" lvl="0" indent="0" algn="ctr"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4195979"/>
          </a:xfrm>
          <a:prstGeom prst="rect">
            <a:avLst/>
          </a:prstGeom>
          <a:noFill/>
          <a:ln>
            <a:noFill/>
          </a:ln>
        </p:spPr>
        <p:txBody>
          <a:bodyPr spcFirstLastPara="1" wrap="square" lIns="91425" tIns="45700" rIns="91425" bIns="45700" anchor="t" anchorCtr="0">
            <a:spAutoFit/>
          </a:bodyPr>
          <a:lstStyle/>
          <a:p>
            <a:r>
              <a:rPr lang="en-US" sz="4000" baseline="30000" dirty="0" smtClean="0"/>
              <a:t>The </a:t>
            </a:r>
            <a:r>
              <a:rPr lang="en-US" sz="4000" baseline="30000" dirty="0"/>
              <a:t>story of the prodigal son is well known. However, does the title completely characterize the depth of this parable? What is truly at the heart of this tale? Does this parable simply reflect the reckless lifestyle of an unappreciative and immature young man, who leaves the blessings of his family and loving father, to squander and waste his inheritance? Is the lesson about the need for good stewardship, humility, and repentance? Is this narrative imploring readers who have benefitted from their privilege, to recognize the strong forgiving hand of God in their lives? It warns the reader to resist temptations that lead to </a:t>
            </a:r>
            <a:r>
              <a:rPr lang="en-US" sz="4000" baseline="30000" dirty="0" smtClean="0"/>
              <a:t>ingratitude</a:t>
            </a:r>
            <a:endParaRPr lang="en-US" sz="4000" baseline="300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5427085"/>
          </a:xfrm>
          <a:prstGeom prst="rect">
            <a:avLst/>
          </a:prstGeom>
          <a:noFill/>
          <a:ln>
            <a:noFill/>
          </a:ln>
        </p:spPr>
        <p:txBody>
          <a:bodyPr spcFirstLastPara="1" wrap="square" lIns="91425" tIns="45700" rIns="91425" bIns="45700" anchor="t" anchorCtr="0">
            <a:spAutoFit/>
          </a:bodyPr>
          <a:lstStyle/>
          <a:p>
            <a:r>
              <a:rPr lang="en-US" sz="4000" baseline="30000" dirty="0" smtClean="0"/>
              <a:t>The </a:t>
            </a:r>
            <a:r>
              <a:rPr lang="en-US" sz="4000" baseline="30000" dirty="0"/>
              <a:t>15th chapter of Luke begins with Jesus teaching a collection of parables to observers, who are described as tax collectors and sinners. The text notes that the Pharisees and scribes are also present, and critically object to Jesus’ interaction with these people. As a result, Jesus uses this as an opportunity to teach about God’s redemptive love, and his intention to save lost souls. The first two parables of the lost coin and the lost sheep establish the common theme of losing something that is valuable. They confront his critics to self-assess whether they would also seek what they had lost. Therefore, the third parable of the two sons illustrates that the same situation is often found in human relationships. From the beginning, the father is portrayed as loving and sensitive to the younger son’s impatient desire for more out of life.</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729</Words>
  <Application>Microsoft Macintosh PowerPoint</Application>
  <PresentationFormat>Custom</PresentationFormat>
  <Paragraphs>34</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48</cp:revision>
  <dcterms:created xsi:type="dcterms:W3CDTF">2018-05-04T03:01:22Z</dcterms:created>
  <dcterms:modified xsi:type="dcterms:W3CDTF">2023-02-23T18:24:47Z</dcterms:modified>
</cp:coreProperties>
</file>