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3"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2" r:id="rId20"/>
    <p:sldId id="277" r:id="rId21"/>
    <p:sldId id="278" r:id="rId22"/>
    <p:sldId id="279" r:id="rId23"/>
    <p:sldId id="28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6" d="100"/>
          <a:sy n="106" d="100"/>
        </p:scale>
        <p:origin x="-120" y="-22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1" y="-55368"/>
            <a:ext cx="12321690" cy="6967795"/>
          </a:xfrm>
          <a:prstGeom prst="rect">
            <a:avLst/>
          </a:prstGeom>
          <a:noFill/>
          <a:ln>
            <a:noFill/>
          </a:ln>
        </p:spPr>
      </p:pic>
      <p:sp>
        <p:nvSpPr>
          <p:cNvPr id="49" name="Google Shape;49;p1"/>
          <p:cNvSpPr txBox="1"/>
          <p:nvPr/>
        </p:nvSpPr>
        <p:spPr>
          <a:xfrm>
            <a:off x="387048" y="6478409"/>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i="0" u="none" strike="noStrike" cap="none" baseline="30000" dirty="0" smtClean="0">
                <a:solidFill>
                  <a:schemeClr val="dk1"/>
                </a:solidFill>
                <a:latin typeface="Arial"/>
                <a:ea typeface="Arial"/>
                <a:cs typeface="Arial"/>
                <a:sym typeface="Arial"/>
              </a:rPr>
              <a:t>4:  </a:t>
            </a:r>
            <a:r>
              <a:rPr lang="en-US" sz="2800" b="1" i="0" u="none" strike="noStrike" cap="none" baseline="30000" dirty="0" smtClean="0">
                <a:solidFill>
                  <a:schemeClr val="dk1"/>
                </a:solidFill>
                <a:latin typeface="Arial"/>
                <a:ea typeface="Arial"/>
                <a:cs typeface="Arial"/>
                <a:sym typeface="Arial"/>
              </a:rPr>
              <a:t>September , </a:t>
            </a:r>
            <a:r>
              <a:rPr lang="en-US" sz="2800" b="1" i="0" u="none" strike="noStrike" cap="none" baseline="30000" dirty="0">
                <a:solidFill>
                  <a:schemeClr val="dk1"/>
                </a:solidFill>
                <a:latin typeface="Arial"/>
                <a:ea typeface="Arial"/>
                <a:cs typeface="Arial"/>
                <a:sym typeface="Arial"/>
              </a:rPr>
              <a:t>2022</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98458" y="800806"/>
            <a:ext cx="10595400" cy="5393710"/>
          </a:xfrm>
          <a:prstGeom prst="rect">
            <a:avLst/>
          </a:prstGeom>
          <a:noFill/>
          <a:ln>
            <a:noFill/>
          </a:ln>
        </p:spPr>
        <p:txBody>
          <a:bodyPr spcFirstLastPara="1" wrap="square" lIns="91425" tIns="45700" rIns="91425" bIns="45700" anchor="t" anchorCtr="0">
            <a:noAutofit/>
          </a:bodyPr>
          <a:lstStyle/>
          <a:p>
            <a:pPr algn="just"/>
            <a:r>
              <a:rPr lang="en-US" sz="4400" i="1" baseline="30000" dirty="0">
                <a:solidFill>
                  <a:schemeClr val="dk2"/>
                </a:solidFill>
                <a:sym typeface="Arial"/>
              </a:rPr>
              <a:t> </a:t>
            </a:r>
            <a:r>
              <a:rPr lang="en-US" sz="4400" baseline="30000" dirty="0"/>
              <a:t>Cell phone inventor, Jessie Russell, epitomizes the truth that one’s past does not necessarily define or control the future. Mr. </a:t>
            </a:r>
            <a:r>
              <a:rPr lang="en-US" sz="4400" baseline="30000" dirty="0" err="1"/>
              <a:t>Russel</a:t>
            </a:r>
            <a:r>
              <a:rPr lang="en-US" sz="4400" baseline="30000" dirty="0"/>
              <a:t> was born and raised in the inner-city of Nashville, Tennessee. His family, comprised of eight brothers and two sisters, lived in economically and socially disadvantaged neighborhoods. As is often the case, Mr. Russell reportedly prioritized athletics over academics during his teen years.</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252172"/>
          </a:xfrm>
          <a:prstGeom prst="rect">
            <a:avLst/>
          </a:prstGeom>
          <a:noFill/>
        </p:spPr>
        <p:txBody>
          <a:bodyPr wrap="square" rtlCol="0">
            <a:spAutoFit/>
          </a:bodyPr>
          <a:lstStyle/>
          <a:p>
            <a:pPr algn="just"/>
            <a:r>
              <a:rPr lang="en-US" sz="4400" b="1" baseline="30000" dirty="0"/>
              <a:t>“</a:t>
            </a:r>
            <a:r>
              <a:rPr lang="en-US" sz="4400" baseline="30000" dirty="0"/>
              <a:t>Necessity is the mother of invention</a:t>
            </a:r>
            <a:r>
              <a:rPr lang="en-US" sz="4400" b="1" baseline="30000" dirty="0"/>
              <a:t>” </a:t>
            </a:r>
            <a:r>
              <a:rPr lang="en-US" sz="4400" baseline="30000" dirty="0"/>
              <a:t>is a well-known proverb, whose author is unknown. However, it refers to the fact that when a need is imperative, we generally become more creative or inventive with finding solutions. Although circumstances may be primary motivators, we know that God provides the gifts and abilities required to create or produce new inventions</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826734"/>
            <a:ext cx="10183712" cy="4606388"/>
          </a:xfrm>
          <a:prstGeom prst="rect">
            <a:avLst/>
          </a:prstGeom>
          <a:noFill/>
        </p:spPr>
        <p:txBody>
          <a:bodyPr wrap="square" rtlCol="0">
            <a:spAutoFit/>
          </a:bodyPr>
          <a:lstStyle/>
          <a:p>
            <a:pPr algn="just"/>
            <a:r>
              <a:rPr lang="en-US" sz="4400" baseline="30000" dirty="0"/>
              <a:t>Despite the many biblical examples, including Abraham’s family and many contemporary examples to the contrary, many disciples still allow circumstances, such as family heritage and social status to limit their dreams and aspirations. Consequently, these disciples not only limit themselves, but they are much less likely to inspire others to believe in God’s unlimited benevolence and favor. This, unfortunately, has stymied the personal growth, dreams, and visions of many. Nevertheless, Proverbs 18:16 tells us, “A gift opens doors; it gives access to the great.”</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716201"/>
            <a:ext cx="10559143" cy="2349320"/>
          </a:xfrm>
          <a:prstGeom prst="rect">
            <a:avLst/>
          </a:prstGeom>
          <a:noFill/>
          <a:ln>
            <a:noFill/>
          </a:ln>
        </p:spPr>
        <p:txBody>
          <a:bodyPr spcFirstLastPara="1" wrap="square" lIns="91425" tIns="45700" rIns="91425" bIns="45700" anchor="t" anchorCtr="0">
            <a:spAutoFit/>
          </a:bodyPr>
          <a:lstStyle/>
          <a:p>
            <a:pPr marL="455613" indent="-455613" algn="just"/>
            <a:r>
              <a:rPr lang="en-US" sz="4400" baseline="30000" dirty="0" smtClean="0"/>
              <a:t>1</a:t>
            </a:r>
            <a:r>
              <a:rPr lang="en-US" sz="4400" baseline="30000" dirty="0"/>
              <a:t>.	How have you seen Proverbs 18:16 reflected in your life? In ways do you believe Proverbs 18:16 can be used to inspire others, especially those who may be feeling “less than” or incapable of experiencing the abundant life Jesus promised?</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55613" indent="-455613"/>
            <a:r>
              <a:rPr lang="en-US" sz="4400" baseline="30000" dirty="0"/>
              <a:t>2.	What similarities do you see between Abraham’s family and contemporary families?</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525" y="946551"/>
            <a:ext cx="10351443" cy="1446550"/>
          </a:xfrm>
          <a:prstGeom prst="rect">
            <a:avLst/>
          </a:prstGeom>
          <a:noFill/>
        </p:spPr>
        <p:txBody>
          <a:bodyPr wrap="square" rtlCol="0">
            <a:spAutoFit/>
          </a:bodyPr>
          <a:lstStyle/>
          <a:p>
            <a:pPr marL="395288" indent="-395288" algn="just"/>
            <a:r>
              <a:rPr lang="en-US" sz="4400" baseline="30000" dirty="0"/>
              <a:t>3.	How can we be more open and receptive to “unexpected” or “unlikely” leaders, those whom we would not have expected to rise to leadership positions?</a:t>
            </a:r>
          </a:p>
        </p:txBody>
      </p:sp>
    </p:spTree>
    <p:extLst>
      <p:ext uri="{BB962C8B-B14F-4D97-AF65-F5344CB8AC3E}">
        <p14:creationId xmlns:p14="http://schemas.microsoft.com/office/powerpoint/2010/main" val="1018411645"/>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548765"/>
            <a:ext cx="10825200" cy="4647386"/>
          </a:xfrm>
          <a:prstGeom prst="rect">
            <a:avLst/>
          </a:prstGeom>
          <a:noFill/>
          <a:ln>
            <a:noFill/>
          </a:ln>
        </p:spPr>
        <p:txBody>
          <a:bodyPr spcFirstLastPara="1" wrap="square" lIns="91425" tIns="45700" rIns="91425" bIns="45700" anchor="t" anchorCtr="0">
            <a:spAutoFit/>
          </a:bodyPr>
          <a:lstStyle/>
          <a:p>
            <a:pPr algn="ctr"/>
            <a:r>
              <a:rPr lang="en-US" sz="6600" b="1" baseline="30000" dirty="0"/>
              <a:t>The Scepter Given to Judah</a:t>
            </a:r>
          </a:p>
          <a:p>
            <a:pPr algn="ctr"/>
            <a:r>
              <a:rPr lang="en-US" sz="5400" b="1" baseline="30000" dirty="0" smtClean="0">
                <a:solidFill>
                  <a:schemeClr val="dk2"/>
                </a:solidFill>
                <a:latin typeface="Quattrocento Sans"/>
                <a:ea typeface="Quattrocento Sans"/>
                <a:cs typeface="Quattrocento Sans"/>
                <a:sym typeface="Quattrocento Sans"/>
              </a:rPr>
              <a:t>Focus </a:t>
            </a:r>
            <a:r>
              <a:rPr lang="en-US" sz="5400" b="1" baseline="30000" dirty="0">
                <a:solidFill>
                  <a:schemeClr val="dk2"/>
                </a:solidFill>
                <a:latin typeface="Quattrocento Sans"/>
                <a:ea typeface="Quattrocento Sans"/>
                <a:cs typeface="Quattrocento Sans"/>
                <a:sym typeface="Quattrocento Sans"/>
              </a:rPr>
              <a:t>Scripture:</a:t>
            </a:r>
            <a:r>
              <a:rPr lang="en-US" sz="5400" baseline="30000" dirty="0">
                <a:solidFill>
                  <a:schemeClr val="dk2"/>
                </a:solidFill>
                <a:latin typeface="Quattrocento Sans"/>
                <a:ea typeface="Quattrocento Sans"/>
                <a:cs typeface="Quattrocento Sans"/>
                <a:sym typeface="Quattrocento Sans"/>
              </a:rPr>
              <a:t> </a:t>
            </a:r>
            <a:r>
              <a:rPr lang="mr-IN" sz="5400" baseline="30000" dirty="0"/>
              <a:t>Genesis 35:22b-26; 38:24-26; 49:10-</a:t>
            </a:r>
            <a:r>
              <a:rPr lang="mr-IN" sz="5400" baseline="30000" dirty="0" smtClean="0"/>
              <a:t>12</a:t>
            </a:r>
            <a:endParaRPr lang="de-DE" sz="5400" b="1" baseline="30000" dirty="0"/>
          </a:p>
          <a:p>
            <a:pPr algn="just"/>
            <a:r>
              <a:rPr lang="de-DE" sz="5400" b="1" i="1" baseline="30000" dirty="0"/>
              <a:t>Key Verse: </a:t>
            </a:r>
            <a:r>
              <a:rPr lang="en-US" sz="5400" i="1" baseline="30000" dirty="0"/>
              <a:t>The scepter shall not depart from Judah, nor the ruler’s staff from between his feet, until tribute comes to him; and the obedience of the peoples is his. </a:t>
            </a:r>
            <a:endParaRPr lang="en-US" sz="5400" i="1" baseline="30000" dirty="0" smtClean="0"/>
          </a:p>
          <a:p>
            <a:pPr algn="ctr"/>
            <a:r>
              <a:rPr lang="en-US" sz="5400" i="1" baseline="30000" dirty="0" smtClean="0"/>
              <a:t>Genesis </a:t>
            </a:r>
            <a:r>
              <a:rPr lang="en-US" sz="5400" i="1" baseline="30000" dirty="0"/>
              <a:t>49:</a:t>
            </a:r>
            <a:r>
              <a:rPr lang="en-US" sz="5400" i="1" baseline="30000" dirty="0" smtClean="0"/>
              <a:t>10</a:t>
            </a:r>
            <a:r>
              <a:rPr lang="de-DE" sz="5400" i="1" baseline="30000" dirty="0" smtClean="0"/>
              <a:t>(</a:t>
            </a:r>
            <a:r>
              <a:rPr lang="de-DE" sz="5400" i="1" baseline="30000" dirty="0"/>
              <a:t>NRSV)</a:t>
            </a:r>
            <a:endParaRPr lang="en-US" sz="5400" i="1"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98286" y="881630"/>
            <a:ext cx="10559143" cy="4154942"/>
          </a:xfrm>
          <a:prstGeom prst="rect">
            <a:avLst/>
          </a:prstGeom>
          <a:noFill/>
          <a:ln>
            <a:noFill/>
          </a:ln>
        </p:spPr>
        <p:txBody>
          <a:bodyPr spcFirstLastPara="1" wrap="square" lIns="91425" tIns="45700" rIns="91425" bIns="45700" anchor="t" anchorCtr="0">
            <a:spAutoFit/>
          </a:bodyPr>
          <a:lstStyle/>
          <a:p>
            <a:r>
              <a:rPr lang="en-US" sz="4400" baseline="30000" dirty="0"/>
              <a:t>Heavenly Father, please bless us to apply the lessons we are learning from your interactions with Abraham and his family. Please let our applications of your lessons begin in our homes, and please bless us to reach out to others, including our church family with the kind of love you demonstrate toward us. Please forgive all of our sins and transgressions as you teach us to live and behave more and more as your children. Let us be as a city on a hill, enabling the world to see you through us. In the name of Jesus, we pray. Amen.</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156750"/>
            <a:ext cx="10220400" cy="4688421"/>
          </a:xfrm>
          <a:prstGeom prst="rect">
            <a:avLst/>
          </a:prstGeom>
          <a:noFill/>
          <a:ln>
            <a:noFill/>
          </a:ln>
        </p:spPr>
        <p:txBody>
          <a:bodyPr spcFirstLastPara="1" wrap="square" lIns="91425" tIns="45700" rIns="91425" bIns="45700" anchor="t" anchorCtr="0">
            <a:spAutoFit/>
          </a:bodyPr>
          <a:lstStyle/>
          <a:p>
            <a:pPr marL="455613" indent="-455613"/>
            <a:r>
              <a:rPr lang="en-US" sz="2800" baseline="30000" dirty="0"/>
              <a:t>22b	Reuben went and lay with </a:t>
            </a:r>
            <a:r>
              <a:rPr lang="en-US" sz="2800" baseline="30000" dirty="0" err="1"/>
              <a:t>Bilhah</a:t>
            </a:r>
            <a:r>
              <a:rPr lang="en-US" sz="2800" baseline="30000" dirty="0"/>
              <a:t> his father’s concubine; and Israel heard of it. Now the sons of Jacob were twelve.</a:t>
            </a:r>
          </a:p>
          <a:p>
            <a:pPr marL="455613" indent="-455613"/>
            <a:r>
              <a:rPr lang="en-US" sz="2800" baseline="30000" dirty="0" smtClean="0"/>
              <a:t>23	The </a:t>
            </a:r>
            <a:r>
              <a:rPr lang="en-US" sz="2800" baseline="30000" dirty="0"/>
              <a:t>sons of Leah: Reuben (Jacob’s firstborn), Simeon, Levi, Judah, Issachar, and </a:t>
            </a:r>
            <a:r>
              <a:rPr lang="en-US" sz="2800" baseline="30000" dirty="0" err="1"/>
              <a:t>Zebulun</a:t>
            </a:r>
            <a:r>
              <a:rPr lang="en-US" sz="2800" baseline="30000" dirty="0"/>
              <a:t>.</a:t>
            </a:r>
          </a:p>
          <a:p>
            <a:pPr marL="455613" indent="-455613"/>
            <a:r>
              <a:rPr lang="en-US" sz="2800" baseline="30000" dirty="0" smtClean="0"/>
              <a:t>24	The </a:t>
            </a:r>
            <a:r>
              <a:rPr lang="en-US" sz="2800" baseline="30000" dirty="0"/>
              <a:t>sons of Rachel: Joseph and Benjamin.</a:t>
            </a:r>
          </a:p>
          <a:p>
            <a:pPr marL="455613" indent="-455613"/>
            <a:r>
              <a:rPr lang="en-US" sz="2800" baseline="30000" dirty="0" smtClean="0"/>
              <a:t>25	The </a:t>
            </a:r>
            <a:r>
              <a:rPr lang="en-US" sz="2800" baseline="30000" dirty="0"/>
              <a:t>sons of </a:t>
            </a:r>
            <a:r>
              <a:rPr lang="en-US" sz="2800" baseline="30000" dirty="0" err="1"/>
              <a:t>Bilhah</a:t>
            </a:r>
            <a:r>
              <a:rPr lang="en-US" sz="2800" baseline="30000" dirty="0"/>
              <a:t>, Rachel’s maid: Dan and Naphtali.</a:t>
            </a:r>
          </a:p>
          <a:p>
            <a:pPr marL="455613" indent="-455613"/>
            <a:r>
              <a:rPr lang="en-US" sz="2800" baseline="30000" dirty="0" smtClean="0"/>
              <a:t>26</a:t>
            </a:r>
            <a:r>
              <a:rPr lang="en-US" sz="2800" baseline="30000" dirty="0"/>
              <a:t>	The sons of </a:t>
            </a:r>
            <a:r>
              <a:rPr lang="en-US" sz="2800" baseline="30000" dirty="0" err="1"/>
              <a:t>Zilpah</a:t>
            </a:r>
            <a:r>
              <a:rPr lang="en-US" sz="2800" baseline="30000" dirty="0"/>
              <a:t>, Leah’s maid: Gad and Asher. These were the sons of Jacob who were born to him in </a:t>
            </a:r>
            <a:r>
              <a:rPr lang="en-US" sz="2800" baseline="30000" dirty="0" err="1"/>
              <a:t>Paddan-aram</a:t>
            </a:r>
            <a:r>
              <a:rPr lang="en-US" sz="2800" baseline="30000" dirty="0"/>
              <a:t>.</a:t>
            </a:r>
          </a:p>
          <a:p>
            <a:pPr marL="455613" indent="-455613" algn="ctr"/>
            <a:r>
              <a:rPr lang="mr-IN" sz="2800" b="1" baseline="30000" dirty="0"/>
              <a:t>38:24-26</a:t>
            </a:r>
          </a:p>
          <a:p>
            <a:pPr marL="455613" indent="-455613"/>
            <a:r>
              <a:rPr lang="en-US" sz="2800" baseline="30000" dirty="0" smtClean="0"/>
              <a:t>24	About </a:t>
            </a:r>
            <a:r>
              <a:rPr lang="en-US" sz="2800" baseline="30000" dirty="0"/>
              <a:t>three months later Judah was told, “Your daughter-in-law Tamar has played the whore; moreover she is pregnant as a result of whoredom.” And Judah said, “Bring her out, and let her be burned.”</a:t>
            </a:r>
          </a:p>
          <a:p>
            <a:pPr marL="455613" indent="-455613"/>
            <a:r>
              <a:rPr lang="en-US" sz="2800" baseline="30000" dirty="0" smtClean="0"/>
              <a:t>25	As </a:t>
            </a:r>
            <a:r>
              <a:rPr lang="en-US" sz="2800" baseline="30000" dirty="0"/>
              <a:t>she was being brought out, she sent word to her father-in-law, “It was the owner of these who made me pregnant.” And she said, “Take note, please, whose these are, the signet and the cord and the staff.”</a:t>
            </a:r>
          </a:p>
          <a:p>
            <a:pPr marL="455613" indent="-455613"/>
            <a:r>
              <a:rPr lang="en-US" sz="2800" baseline="30000" dirty="0" smtClean="0"/>
              <a:t>26</a:t>
            </a:r>
            <a:r>
              <a:rPr lang="en-US" sz="2800" baseline="30000" dirty="0"/>
              <a:t>	Then Judah acknowledged them and said, “She is more in the right than I, since I did not give her to my son </a:t>
            </a:r>
            <a:r>
              <a:rPr lang="en-US" sz="2800" baseline="30000" dirty="0" err="1"/>
              <a:t>Shelah</a:t>
            </a:r>
            <a:r>
              <a:rPr lang="en-US" sz="2800" baseline="30000" dirty="0"/>
              <a:t>.” And he did not lie with her again</a:t>
            </a:r>
            <a:r>
              <a:rPr lang="en-US" sz="2800" baseline="30000" dirty="0" smtClean="0"/>
              <a:t>.</a:t>
            </a:r>
            <a:endParaRPr lang="en-US" sz="2800" baseline="30000" dirty="0"/>
          </a:p>
        </p:txBody>
      </p:sp>
      <p:sp>
        <p:nvSpPr>
          <p:cNvPr id="61" name="Google Shape;61;p3"/>
          <p:cNvSpPr txBox="1"/>
          <p:nvPr/>
        </p:nvSpPr>
        <p:spPr>
          <a:xfrm>
            <a:off x="604761" y="748998"/>
            <a:ext cx="11067143" cy="543698"/>
          </a:xfrm>
          <a:prstGeom prst="rect">
            <a:avLst/>
          </a:prstGeom>
          <a:noFill/>
          <a:ln>
            <a:noFill/>
          </a:ln>
        </p:spPr>
        <p:txBody>
          <a:bodyPr spcFirstLastPara="1" wrap="square" lIns="91425" tIns="45700" rIns="91425" bIns="45700" anchor="t" anchorCtr="0">
            <a:spAutoFit/>
          </a:bodyPr>
          <a:lstStyle/>
          <a:p>
            <a:pPr algn="ctr"/>
            <a:r>
              <a:rPr lang="nb-NO" sz="4400" b="1" baseline="30000" dirty="0"/>
              <a:t>Genesis 35:22b-</a:t>
            </a:r>
            <a:r>
              <a:rPr lang="nb-NO" sz="4400" b="1" baseline="30000" dirty="0" smtClean="0"/>
              <a:t>26</a:t>
            </a:r>
            <a:r>
              <a:rPr lang="mr-IN" sz="4400" b="1" baseline="30000" dirty="0" smtClean="0"/>
              <a:t>(</a:t>
            </a:r>
            <a:r>
              <a:rPr lang="mr-IN" sz="4400" b="1" baseline="30000" dirty="0"/>
              <a:t>NRSV)</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659" y="814753"/>
            <a:ext cx="10471252" cy="2246768"/>
          </a:xfrm>
          <a:prstGeom prst="rect">
            <a:avLst/>
          </a:prstGeom>
          <a:noFill/>
        </p:spPr>
        <p:txBody>
          <a:bodyPr wrap="square" rtlCol="0">
            <a:spAutoFit/>
          </a:bodyPr>
          <a:lstStyle/>
          <a:p>
            <a:pPr marL="455613" indent="-455613" algn="ctr"/>
            <a:r>
              <a:rPr lang="cs-CZ" sz="2800" b="1" baseline="30000" dirty="0"/>
              <a:t>49:10-12</a:t>
            </a:r>
            <a:endParaRPr lang="cs-CZ" sz="2800" baseline="30000" dirty="0"/>
          </a:p>
          <a:p>
            <a:pPr marL="455613" indent="-455613"/>
            <a:r>
              <a:rPr lang="cs-CZ" sz="2800" baseline="30000" dirty="0"/>
              <a:t>10	</a:t>
            </a:r>
            <a:r>
              <a:rPr lang="cs-CZ" sz="2800" baseline="30000" dirty="0" err="1"/>
              <a:t>The</a:t>
            </a:r>
            <a:r>
              <a:rPr lang="cs-CZ" sz="2800" baseline="30000" dirty="0"/>
              <a:t> </a:t>
            </a:r>
            <a:r>
              <a:rPr lang="cs-CZ" sz="2800" baseline="30000" dirty="0" err="1"/>
              <a:t>scepter</a:t>
            </a:r>
            <a:r>
              <a:rPr lang="cs-CZ" sz="2800" baseline="30000" dirty="0"/>
              <a:t> </a:t>
            </a:r>
            <a:r>
              <a:rPr lang="cs-CZ" sz="2800" baseline="30000" dirty="0" err="1"/>
              <a:t>shall</a:t>
            </a:r>
            <a:r>
              <a:rPr lang="cs-CZ" sz="2800" baseline="30000" dirty="0"/>
              <a:t> not </a:t>
            </a:r>
            <a:r>
              <a:rPr lang="cs-CZ" sz="2800" baseline="30000" dirty="0" err="1"/>
              <a:t>depart</a:t>
            </a:r>
            <a:r>
              <a:rPr lang="cs-CZ" sz="2800" baseline="30000" dirty="0"/>
              <a:t> </a:t>
            </a:r>
            <a:r>
              <a:rPr lang="cs-CZ" sz="2800" baseline="30000" dirty="0" err="1"/>
              <a:t>from</a:t>
            </a:r>
            <a:r>
              <a:rPr lang="cs-CZ" sz="2800" baseline="30000" dirty="0"/>
              <a:t> </a:t>
            </a:r>
            <a:r>
              <a:rPr lang="cs-CZ" sz="2800" baseline="30000" dirty="0" err="1"/>
              <a:t>Judah</a:t>
            </a:r>
            <a:r>
              <a:rPr lang="cs-CZ" sz="2800" baseline="30000" dirty="0"/>
              <a:t>, nor </a:t>
            </a:r>
            <a:r>
              <a:rPr lang="cs-CZ" sz="2800" baseline="30000" dirty="0" err="1"/>
              <a:t>the</a:t>
            </a:r>
            <a:r>
              <a:rPr lang="cs-CZ" sz="2800" baseline="30000" dirty="0"/>
              <a:t> </a:t>
            </a:r>
            <a:r>
              <a:rPr lang="cs-CZ" sz="2800" baseline="30000" dirty="0" err="1"/>
              <a:t>ruler’s</a:t>
            </a:r>
            <a:r>
              <a:rPr lang="cs-CZ" sz="2800" baseline="30000" dirty="0"/>
              <a:t> </a:t>
            </a:r>
            <a:r>
              <a:rPr lang="cs-CZ" sz="2800" baseline="30000" dirty="0" err="1"/>
              <a:t>staff</a:t>
            </a:r>
            <a:r>
              <a:rPr lang="cs-CZ" sz="2800" baseline="30000" dirty="0"/>
              <a:t> </a:t>
            </a:r>
            <a:r>
              <a:rPr lang="cs-CZ" sz="2800" baseline="30000" dirty="0" err="1"/>
              <a:t>from</a:t>
            </a:r>
            <a:r>
              <a:rPr lang="cs-CZ" sz="2800" baseline="30000" dirty="0"/>
              <a:t> </a:t>
            </a:r>
            <a:r>
              <a:rPr lang="cs-CZ" sz="2800" baseline="30000" dirty="0" err="1"/>
              <a:t>between</a:t>
            </a:r>
            <a:r>
              <a:rPr lang="cs-CZ" sz="2800" baseline="30000" dirty="0"/>
              <a:t> his </a:t>
            </a:r>
            <a:r>
              <a:rPr lang="cs-CZ" sz="2800" baseline="30000" dirty="0" err="1"/>
              <a:t>feet</a:t>
            </a:r>
            <a:r>
              <a:rPr lang="cs-CZ" sz="2800" baseline="30000" dirty="0"/>
              <a:t>, </a:t>
            </a:r>
            <a:r>
              <a:rPr lang="cs-CZ" sz="2800" baseline="30000" dirty="0" err="1"/>
              <a:t>until</a:t>
            </a:r>
            <a:r>
              <a:rPr lang="cs-CZ" sz="2800" baseline="30000" dirty="0"/>
              <a:t> tribute </a:t>
            </a:r>
            <a:r>
              <a:rPr lang="cs-CZ" sz="2800" baseline="30000" dirty="0" err="1"/>
              <a:t>comes</a:t>
            </a:r>
            <a:r>
              <a:rPr lang="cs-CZ" sz="2800" baseline="30000" dirty="0"/>
              <a:t> to </a:t>
            </a:r>
            <a:r>
              <a:rPr lang="cs-CZ" sz="2800" baseline="30000" dirty="0" err="1"/>
              <a:t>him</a:t>
            </a:r>
            <a:r>
              <a:rPr lang="cs-CZ" sz="2800" baseline="30000" dirty="0"/>
              <a:t>; and </a:t>
            </a:r>
            <a:r>
              <a:rPr lang="cs-CZ" sz="2800" baseline="30000" dirty="0" err="1"/>
              <a:t>the</a:t>
            </a:r>
            <a:r>
              <a:rPr lang="cs-CZ" sz="2800" baseline="30000" dirty="0"/>
              <a:t> obedience </a:t>
            </a:r>
            <a:r>
              <a:rPr lang="cs-CZ" sz="2800" baseline="30000" dirty="0" err="1"/>
              <a:t>of</a:t>
            </a:r>
            <a:r>
              <a:rPr lang="cs-CZ" sz="2800" baseline="30000" dirty="0"/>
              <a:t> </a:t>
            </a:r>
            <a:r>
              <a:rPr lang="cs-CZ" sz="2800" baseline="30000" dirty="0" err="1"/>
              <a:t>the</a:t>
            </a:r>
            <a:r>
              <a:rPr lang="cs-CZ" sz="2800" baseline="30000" dirty="0"/>
              <a:t> </a:t>
            </a:r>
            <a:r>
              <a:rPr lang="cs-CZ" sz="2800" baseline="30000" dirty="0" err="1"/>
              <a:t>peoples</a:t>
            </a:r>
            <a:r>
              <a:rPr lang="cs-CZ" sz="2800" baseline="30000" dirty="0"/>
              <a:t> </a:t>
            </a:r>
            <a:r>
              <a:rPr lang="cs-CZ" sz="2800" baseline="30000" dirty="0" err="1"/>
              <a:t>is</a:t>
            </a:r>
            <a:r>
              <a:rPr lang="cs-CZ" sz="2800" baseline="30000" dirty="0"/>
              <a:t> his.</a:t>
            </a:r>
          </a:p>
          <a:p>
            <a:pPr marL="455613" indent="-455613"/>
            <a:r>
              <a:rPr lang="cs-CZ" sz="2800" baseline="30000" dirty="0"/>
              <a:t>11	</a:t>
            </a:r>
            <a:r>
              <a:rPr lang="cs-CZ" sz="2800" baseline="30000" dirty="0" err="1"/>
              <a:t>Binding</a:t>
            </a:r>
            <a:r>
              <a:rPr lang="cs-CZ" sz="2800" baseline="30000" dirty="0"/>
              <a:t> his </a:t>
            </a:r>
            <a:r>
              <a:rPr lang="cs-CZ" sz="2800" baseline="30000" dirty="0" err="1"/>
              <a:t>foal</a:t>
            </a:r>
            <a:r>
              <a:rPr lang="cs-CZ" sz="2800" baseline="30000" dirty="0"/>
              <a:t> to </a:t>
            </a:r>
            <a:r>
              <a:rPr lang="cs-CZ" sz="2800" baseline="30000" dirty="0" err="1"/>
              <a:t>the</a:t>
            </a:r>
            <a:r>
              <a:rPr lang="cs-CZ" sz="2800" baseline="30000" dirty="0"/>
              <a:t> vine and his </a:t>
            </a:r>
            <a:r>
              <a:rPr lang="cs-CZ" sz="2800" baseline="30000" dirty="0" err="1"/>
              <a:t>donkey’s</a:t>
            </a:r>
            <a:r>
              <a:rPr lang="cs-CZ" sz="2800" baseline="30000" dirty="0"/>
              <a:t> </a:t>
            </a:r>
            <a:r>
              <a:rPr lang="cs-CZ" sz="2800" baseline="30000" dirty="0" err="1"/>
              <a:t>colt</a:t>
            </a:r>
            <a:r>
              <a:rPr lang="cs-CZ" sz="2800" baseline="30000" dirty="0"/>
              <a:t> to </a:t>
            </a:r>
            <a:r>
              <a:rPr lang="cs-CZ" sz="2800" baseline="30000" dirty="0" err="1"/>
              <a:t>the</a:t>
            </a:r>
            <a:r>
              <a:rPr lang="cs-CZ" sz="2800" baseline="30000" dirty="0"/>
              <a:t> </a:t>
            </a:r>
            <a:r>
              <a:rPr lang="cs-CZ" sz="2800" baseline="30000" dirty="0" err="1"/>
              <a:t>choice</a:t>
            </a:r>
            <a:r>
              <a:rPr lang="cs-CZ" sz="2800" baseline="30000" dirty="0"/>
              <a:t> vine, he </a:t>
            </a:r>
            <a:r>
              <a:rPr lang="cs-CZ" sz="2800" baseline="30000" dirty="0" err="1"/>
              <a:t>washes</a:t>
            </a:r>
            <a:r>
              <a:rPr lang="cs-CZ" sz="2800" baseline="30000" dirty="0"/>
              <a:t> his </a:t>
            </a:r>
            <a:r>
              <a:rPr lang="cs-CZ" sz="2800" baseline="30000" dirty="0" err="1"/>
              <a:t>garments</a:t>
            </a:r>
            <a:r>
              <a:rPr lang="cs-CZ" sz="2800" baseline="30000" dirty="0"/>
              <a:t> in </a:t>
            </a:r>
            <a:r>
              <a:rPr lang="cs-CZ" sz="2800" baseline="30000" dirty="0" err="1"/>
              <a:t>wine</a:t>
            </a:r>
            <a:r>
              <a:rPr lang="cs-CZ" sz="2800" baseline="30000" dirty="0"/>
              <a:t> and his </a:t>
            </a:r>
            <a:r>
              <a:rPr lang="cs-CZ" sz="2800" baseline="30000" dirty="0" err="1"/>
              <a:t>robe</a:t>
            </a:r>
            <a:r>
              <a:rPr lang="cs-CZ" sz="2800" baseline="30000" dirty="0"/>
              <a:t> in </a:t>
            </a:r>
            <a:r>
              <a:rPr lang="cs-CZ" sz="2800" baseline="30000" dirty="0" err="1"/>
              <a:t>the</a:t>
            </a:r>
            <a:r>
              <a:rPr lang="cs-CZ" sz="2800" baseline="30000" dirty="0"/>
              <a:t> </a:t>
            </a:r>
            <a:r>
              <a:rPr lang="cs-CZ" sz="2800" baseline="30000" dirty="0" err="1"/>
              <a:t>blood</a:t>
            </a:r>
            <a:r>
              <a:rPr lang="cs-CZ" sz="2800" baseline="30000" dirty="0"/>
              <a:t> </a:t>
            </a:r>
            <a:r>
              <a:rPr lang="cs-CZ" sz="2800" baseline="30000" dirty="0" err="1"/>
              <a:t>of</a:t>
            </a:r>
            <a:r>
              <a:rPr lang="cs-CZ" sz="2800" baseline="30000" dirty="0"/>
              <a:t> </a:t>
            </a:r>
            <a:r>
              <a:rPr lang="cs-CZ" sz="2800" baseline="30000" dirty="0" err="1"/>
              <a:t>grapes</a:t>
            </a:r>
            <a:r>
              <a:rPr lang="cs-CZ" sz="2800" baseline="30000" dirty="0"/>
              <a:t>;</a:t>
            </a:r>
          </a:p>
          <a:p>
            <a:pPr marL="455613" indent="-455613"/>
            <a:r>
              <a:rPr lang="cs-CZ" sz="2800" baseline="30000" dirty="0"/>
              <a:t>12	his </a:t>
            </a:r>
            <a:r>
              <a:rPr lang="cs-CZ" sz="2800" baseline="30000" dirty="0" err="1"/>
              <a:t>eyes</a:t>
            </a:r>
            <a:r>
              <a:rPr lang="cs-CZ" sz="2800" baseline="30000" dirty="0"/>
              <a:t> are </a:t>
            </a:r>
            <a:r>
              <a:rPr lang="cs-CZ" sz="2800" baseline="30000" dirty="0" err="1"/>
              <a:t>darker</a:t>
            </a:r>
            <a:r>
              <a:rPr lang="cs-CZ" sz="2800" baseline="30000" dirty="0"/>
              <a:t> </a:t>
            </a:r>
            <a:r>
              <a:rPr lang="cs-CZ" sz="2800" baseline="30000" dirty="0" err="1"/>
              <a:t>than</a:t>
            </a:r>
            <a:r>
              <a:rPr lang="cs-CZ" sz="2800" baseline="30000" dirty="0"/>
              <a:t> </a:t>
            </a:r>
            <a:r>
              <a:rPr lang="cs-CZ" sz="2800" baseline="30000" dirty="0" err="1"/>
              <a:t>wine</a:t>
            </a:r>
            <a:r>
              <a:rPr lang="cs-CZ" sz="2800" baseline="30000" dirty="0"/>
              <a:t>, and his </a:t>
            </a:r>
            <a:r>
              <a:rPr lang="cs-CZ" sz="2800" baseline="30000" dirty="0" err="1"/>
              <a:t>teeth</a:t>
            </a:r>
            <a:r>
              <a:rPr lang="cs-CZ" sz="2800" baseline="30000" dirty="0"/>
              <a:t> </a:t>
            </a:r>
            <a:r>
              <a:rPr lang="cs-CZ" sz="2800" baseline="30000" dirty="0" err="1"/>
              <a:t>whiter</a:t>
            </a:r>
            <a:r>
              <a:rPr lang="cs-CZ" sz="2800" baseline="30000" dirty="0"/>
              <a:t> </a:t>
            </a:r>
            <a:r>
              <a:rPr lang="cs-CZ" sz="2800" baseline="30000" dirty="0" err="1"/>
              <a:t>than</a:t>
            </a:r>
            <a:r>
              <a:rPr lang="cs-CZ" sz="2800" baseline="30000" dirty="0"/>
              <a:t> </a:t>
            </a:r>
            <a:r>
              <a:rPr lang="cs-CZ" sz="2800" baseline="30000" dirty="0" err="1"/>
              <a:t>milk</a:t>
            </a:r>
            <a:r>
              <a:rPr lang="cs-CZ" sz="2800" baseline="30000" dirty="0"/>
              <a:t>.</a:t>
            </a:r>
          </a:p>
          <a:p>
            <a:endParaRPr lang="en-US" sz="2800" dirty="0"/>
          </a:p>
        </p:txBody>
      </p:sp>
    </p:spTree>
    <p:extLst>
      <p:ext uri="{BB962C8B-B14F-4D97-AF65-F5344CB8AC3E}">
        <p14:creationId xmlns:p14="http://schemas.microsoft.com/office/powerpoint/2010/main" val="724848297"/>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559100" cy="30264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a:t>
            </a:r>
            <a:r>
              <a:rPr lang="en-US" sz="6600" b="1" baseline="30000" dirty="0" smtClean="0">
                <a:solidFill>
                  <a:schemeClr val="dk2"/>
                </a:solidFill>
                <a:latin typeface="Quattrocento Sans"/>
                <a:ea typeface="Quattrocento Sans"/>
                <a:cs typeface="Quattrocento Sans"/>
                <a:sym typeface="Quattrocento Sans"/>
              </a:rPr>
              <a:t>Terms</a:t>
            </a:r>
            <a:endParaRPr sz="4000" baseline="30000" dirty="0">
              <a:solidFill>
                <a:schemeClr val="dk2"/>
              </a:solidFill>
              <a:latin typeface="Quattrocento Sans"/>
              <a:ea typeface="Quattrocento Sans"/>
              <a:cs typeface="Quattrocento Sans"/>
              <a:sym typeface="Quattrocento Sans"/>
            </a:endParaRPr>
          </a:p>
          <a:p>
            <a:pPr marL="571500" indent="-571500" algn="just">
              <a:buFont typeface="Arial"/>
              <a:buChar char="•"/>
            </a:pPr>
            <a:r>
              <a:rPr lang="en-US" sz="4400" b="1" baseline="30000" dirty="0"/>
              <a:t>Scepter</a:t>
            </a:r>
            <a:r>
              <a:rPr lang="en-US" sz="4400" baseline="30000" dirty="0"/>
              <a:t> – A king’s official staff or baton; symbolism for authority.</a:t>
            </a:r>
          </a:p>
          <a:p>
            <a:pPr marL="571500" indent="-571500" algn="just">
              <a:buFont typeface="Arial"/>
              <a:buChar char="•"/>
            </a:pPr>
            <a:r>
              <a:rPr lang="en-US" sz="4400" b="1" baseline="30000" dirty="0"/>
              <a:t>Judah </a:t>
            </a:r>
            <a:r>
              <a:rPr lang="en-US" sz="4400" baseline="30000" dirty="0"/>
              <a:t>–</a:t>
            </a:r>
            <a:r>
              <a:rPr lang="en-US" sz="4400" b="1" baseline="30000" dirty="0"/>
              <a:t> </a:t>
            </a:r>
            <a:r>
              <a:rPr lang="en-US" sz="4400" baseline="30000" dirty="0"/>
              <a:t>Hebrew name: </a:t>
            </a:r>
            <a:r>
              <a:rPr lang="en-US" sz="4400" i="1" baseline="30000" dirty="0" err="1"/>
              <a:t>Yhuda</a:t>
            </a:r>
            <a:r>
              <a:rPr lang="en-US" sz="4400" baseline="30000" dirty="0"/>
              <a:t>, which means </a:t>
            </a:r>
            <a:r>
              <a:rPr lang="en-US" sz="4400" i="1" baseline="30000" dirty="0"/>
              <a:t>praised</a:t>
            </a:r>
            <a:r>
              <a:rPr lang="en-US" sz="4400" baseline="30000" dirty="0"/>
              <a:t>; Judah was</a:t>
            </a:r>
            <a:r>
              <a:rPr lang="en-US" sz="4400" b="1" baseline="30000" dirty="0"/>
              <a:t> </a:t>
            </a:r>
            <a:r>
              <a:rPr lang="en-US" sz="4400" baseline="30000" dirty="0"/>
              <a:t>the fourth of six sons born to Jacob and Leah; also, the progenitor of the tribe of Judah.</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46665"/>
            <a:ext cx="10559100" cy="4606347"/>
          </a:xfrm>
          <a:prstGeom prst="rect">
            <a:avLst/>
          </a:prstGeom>
          <a:noFill/>
          <a:ln>
            <a:noFill/>
          </a:ln>
        </p:spPr>
        <p:txBody>
          <a:bodyPr spcFirstLastPara="1" wrap="square" lIns="91425" tIns="45700" rIns="91425" bIns="45700" anchor="t" anchorCtr="0">
            <a:spAutoFit/>
          </a:bodyPr>
          <a:lstStyle/>
          <a:p>
            <a:pPr algn="just"/>
            <a:r>
              <a:rPr lang="en-US" sz="4000" baseline="30000" dirty="0"/>
              <a:t>Our lessons continue to track the transference of Abraham’s blessings from one generation to the next. As you will recall, God promised Abraham that he and his descendants “would be blessed, and a blessing to the world.” We have seen Abraham’s special blessing as well as the majority of wealth owned by the family, and  the ruling authority over the family, transferred from Abraham to Isaac, from Isaac to Jacob, and now from Jacob to Judah. God had a master plan for this family! Abraham and his descendants were ancestors of Jesus Christ, our redeemer. Notably, the blessings will remain in the house of Judah (Gen. 49:10). Jesus is mentioned in many scriptures, including Revelation 5:5, as the lion of Judah.</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785610"/>
          </a:xfrm>
          <a:prstGeom prst="rect">
            <a:avLst/>
          </a:prstGeom>
          <a:noFill/>
          <a:ln>
            <a:noFill/>
          </a:ln>
        </p:spPr>
        <p:txBody>
          <a:bodyPr spcFirstLastPara="1" wrap="square" lIns="91425" tIns="45700" rIns="91425" bIns="45700" anchor="t" anchorCtr="0">
            <a:spAutoFit/>
          </a:bodyPr>
          <a:lstStyle/>
          <a:p>
            <a:pPr algn="just"/>
            <a:r>
              <a:rPr lang="en-US" sz="4000" baseline="30000" dirty="0"/>
              <a:t>Judah, the son of Jacob and Leah, was one of Abraham’s descendants. Despite being chosen by God, Abraham’s family tended to become more dysfunctional with each generation. As recorded in the book of Genesis, dysfunctional family dynamics became egregious with each generation. Deceptiveness, incest, rape, murder, family violence and other horrific acts are recorded in this family’s history. God’s choice of this family may seem incoherent from the perspective of human logic. However, this story confirms that God uses imperfect people and families to fulfill his purposes.</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770</Words>
  <Application>Microsoft Macintosh PowerPoint</Application>
  <PresentationFormat>Custom</PresentationFormat>
  <Paragraphs>34</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19</cp:revision>
  <dcterms:created xsi:type="dcterms:W3CDTF">2018-05-04T03:01:22Z</dcterms:created>
  <dcterms:modified xsi:type="dcterms:W3CDTF">2022-08-23T17:30:44Z</dcterms:modified>
</cp:coreProperties>
</file>