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83" r:id="rId5"/>
    <p:sldId id="261" r:id="rId6"/>
    <p:sldId id="262" r:id="rId7"/>
    <p:sldId id="263" r:id="rId8"/>
    <p:sldId id="265" r:id="rId9"/>
    <p:sldId id="266" r:id="rId10"/>
    <p:sldId id="269" r:id="rId11"/>
    <p:sldId id="270" r:id="rId12"/>
    <p:sldId id="271" r:id="rId13"/>
    <p:sldId id="272" r:id="rId14"/>
    <p:sldId id="273" r:id="rId15"/>
    <p:sldId id="281" r:id="rId16"/>
    <p:sldId id="274" r:id="rId17"/>
    <p:sldId id="275" r:id="rId18"/>
    <p:sldId id="276" r:id="rId19"/>
    <p:sldId id="282" r:id="rId20"/>
    <p:sldId id="284" r:id="rId21"/>
    <p:sldId id="277" r:id="rId22"/>
    <p:sldId id="278" r:id="rId23"/>
    <p:sldId id="279" r:id="rId24"/>
    <p:sldId id="280"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6" d="100"/>
          <a:sy n="106" d="100"/>
        </p:scale>
        <p:origin x="-120" y="-220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1" y="-55368"/>
            <a:ext cx="12321690" cy="6967795"/>
          </a:xfrm>
          <a:prstGeom prst="rect">
            <a:avLst/>
          </a:prstGeom>
          <a:noFill/>
          <a:ln>
            <a:noFill/>
          </a:ln>
        </p:spPr>
      </p:pic>
      <p:sp>
        <p:nvSpPr>
          <p:cNvPr id="49" name="Google Shape;49;p1"/>
          <p:cNvSpPr txBox="1"/>
          <p:nvPr/>
        </p:nvSpPr>
        <p:spPr>
          <a:xfrm>
            <a:off x="387048" y="6478409"/>
            <a:ext cx="4451047"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1:  </a:t>
            </a:r>
            <a:r>
              <a:rPr lang="en-US" sz="2800" b="1" i="0" u="none" strike="noStrike" cap="none" baseline="30000" dirty="0" smtClean="0">
                <a:solidFill>
                  <a:schemeClr val="dk1"/>
                </a:solidFill>
                <a:latin typeface="Arial"/>
                <a:ea typeface="Arial"/>
                <a:cs typeface="Arial"/>
                <a:sym typeface="Arial"/>
              </a:rPr>
              <a:t>September , </a:t>
            </a:r>
            <a:r>
              <a:rPr lang="en-US" sz="2800" b="1" i="0" u="none" strike="noStrike" cap="none" baseline="30000" dirty="0">
                <a:solidFill>
                  <a:schemeClr val="dk1"/>
                </a:solidFill>
                <a:latin typeface="Arial"/>
                <a:ea typeface="Arial"/>
                <a:cs typeface="Arial"/>
                <a:sym typeface="Arial"/>
              </a:rPr>
              <a:t>2022</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98458" y="800806"/>
            <a:ext cx="10595400" cy="5393710"/>
          </a:xfrm>
          <a:prstGeom prst="rect">
            <a:avLst/>
          </a:prstGeom>
          <a:noFill/>
          <a:ln>
            <a:noFill/>
          </a:ln>
        </p:spPr>
        <p:txBody>
          <a:bodyPr spcFirstLastPara="1" wrap="square" lIns="91425" tIns="45700" rIns="91425" bIns="45700" anchor="t" anchorCtr="0">
            <a:noAutofit/>
          </a:bodyPr>
          <a:lstStyle/>
          <a:p>
            <a:pPr algn="just"/>
            <a:r>
              <a:rPr lang="en-US" sz="4400" i="1" baseline="30000" dirty="0">
                <a:solidFill>
                  <a:schemeClr val="dk2"/>
                </a:solidFill>
                <a:sym typeface="Arial"/>
              </a:rPr>
              <a:t> </a:t>
            </a:r>
            <a:r>
              <a:rPr lang="en-US" sz="4400" baseline="30000" dirty="0"/>
              <a:t>Because of tendencies to ignore or forget history, we can easily overlook that Abram and his family were immigrants. They migrated from Ur, Abram’s birthplace, to Haran on a journey to Canaan with </a:t>
            </a:r>
            <a:r>
              <a:rPr lang="en-US" sz="4400" baseline="30000" dirty="0" err="1"/>
              <a:t>Terah</a:t>
            </a:r>
            <a:r>
              <a:rPr lang="en-US" sz="4400" baseline="30000" dirty="0"/>
              <a:t>, Abram’s father, leading the way. Both Ur and Haran were cities wherein idol worshippers proliferated. The family stopped in Haran for some reason, and </a:t>
            </a:r>
            <a:r>
              <a:rPr lang="en-US" sz="4400" baseline="30000" dirty="0" err="1"/>
              <a:t>Terah</a:t>
            </a:r>
            <a:r>
              <a:rPr lang="en-US" sz="4400" baseline="30000" dirty="0"/>
              <a:t> died there at the age of 205 (Genesis 11:31). With God’s call, Abram and his family were required to migrate further, later becoming immigrants in Canaan. From their history, we can see that territorialism and the rejection of “others” are not new phenomena. </a:t>
            </a:r>
          </a:p>
        </p:txBody>
      </p:sp>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800766"/>
          </a:xfrm>
          <a:prstGeom prst="rect">
            <a:avLst/>
          </a:prstGeom>
          <a:noFill/>
        </p:spPr>
        <p:txBody>
          <a:bodyPr wrap="square" rtlCol="0">
            <a:spAutoFit/>
          </a:bodyPr>
          <a:lstStyle/>
          <a:p>
            <a:r>
              <a:rPr lang="en-US" sz="4400" baseline="30000" dirty="0"/>
              <a:t>The son of Jamaican immigrants, General Powell became a four-star general, chairman of the Joint Chiefs of Staff (1989-93), and secretary of State (2001-2005). He was also the first African American to hold either position. He held numerous other prestigious posts within the Pentagon and elsewhere during his distinguished career.</a:t>
            </a:r>
          </a:p>
        </p:txBody>
      </p:sp>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826734"/>
            <a:ext cx="10183712" cy="5509199"/>
          </a:xfrm>
          <a:prstGeom prst="rect">
            <a:avLst/>
          </a:prstGeom>
          <a:noFill/>
        </p:spPr>
        <p:txBody>
          <a:bodyPr wrap="square" rtlCol="0">
            <a:spAutoFit/>
          </a:bodyPr>
          <a:lstStyle/>
          <a:p>
            <a:r>
              <a:rPr lang="en-US" sz="4400" baseline="30000" dirty="0"/>
              <a:t>For humankind, being chosen equates with “being selected.” Being selected infers that other, equal or superior, choices are available. From childhood memories, most adults can recall how much they valued being selected to become members of an esteemed peer group or team. As adults, we operate in many different spheres – religious, academic, vocational, social, civic, etc. However, aspirations to be chosen or selected continue – and in many cases, they intensify! However, rejection, marginalization, social, and economic inequities, and so forth are common realities for minorities. Many are perceived as “others” and less worthy or deserving. </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716201"/>
            <a:ext cx="10559143" cy="995104"/>
          </a:xfrm>
          <a:prstGeom prst="rect">
            <a:avLst/>
          </a:prstGeom>
          <a:noFill/>
          <a:ln>
            <a:noFill/>
          </a:ln>
        </p:spPr>
        <p:txBody>
          <a:bodyPr spcFirstLastPara="1" wrap="square" lIns="91425" tIns="45700" rIns="91425" bIns="45700" anchor="t" anchorCtr="0">
            <a:spAutoFit/>
          </a:bodyPr>
          <a:lstStyle/>
          <a:p>
            <a:pPr marL="455613" indent="-455613" algn="just"/>
            <a:r>
              <a:rPr lang="en-US" sz="4400" baseline="30000" dirty="0"/>
              <a:t>1. What assignment has God given you? When and what will you do to find the answer if you are uncertain</a:t>
            </a:r>
            <a:r>
              <a:rPr lang="en-US" sz="4400" baseline="30000" dirty="0" smtClean="0"/>
              <a:t>?</a:t>
            </a:r>
            <a:endParaRPr lang="en-US" sz="4400" baseline="30000" dirty="0"/>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2575023"/>
          </a:xfrm>
          <a:prstGeom prst="rect">
            <a:avLst/>
          </a:prstGeom>
          <a:noFill/>
          <a:ln>
            <a:noFill/>
          </a:ln>
        </p:spPr>
        <p:txBody>
          <a:bodyPr spcFirstLastPara="1" wrap="square" lIns="91425" tIns="45700" rIns="91425" bIns="45700" anchor="t" anchorCtr="0">
            <a:spAutoFit/>
          </a:bodyPr>
          <a:lstStyle/>
          <a:p>
            <a:pPr marL="455613" indent="-455613" algn="just"/>
            <a:r>
              <a:rPr lang="en-US" sz="4400" baseline="30000" dirty="0" smtClean="0"/>
              <a:t>2.	What </a:t>
            </a:r>
            <a:r>
              <a:rPr lang="en-US" sz="4400" baseline="30000" dirty="0"/>
              <a:t>gifts or special attributes do you possess to wholeheartedly serve God?</a:t>
            </a:r>
          </a:p>
          <a:p>
            <a:pPr marL="457200" marR="0" lvl="0" indent="-457200" algn="just" rtl="0">
              <a:spcBef>
                <a:spcPts val="0"/>
              </a:spcBef>
              <a:spcAft>
                <a:spcPts val="0"/>
              </a:spcAft>
              <a:buNone/>
            </a:pPr>
            <a:endParaRPr sz="4400" baseline="30000" dirty="0">
              <a:solidFill>
                <a:schemeClr val="dk2"/>
              </a:solidFill>
              <a:sym typeface="Arial"/>
            </a:endParaRPr>
          </a:p>
          <a:p>
            <a:pPr marL="457200" marR="0" lvl="0" indent="-457200" algn="just" rtl="0">
              <a:spcBef>
                <a:spcPts val="0"/>
              </a:spcBef>
              <a:spcAft>
                <a:spcPts val="0"/>
              </a:spcAft>
              <a:buNone/>
            </a:pPr>
            <a:endParaRPr sz="4400" dirty="0"/>
          </a:p>
          <a:p>
            <a:pPr marL="457200" marR="0" lvl="1" indent="-457200" algn="just" rtl="0">
              <a:spcBef>
                <a:spcPts val="0"/>
              </a:spcBef>
              <a:spcAft>
                <a:spcPts val="0"/>
              </a:spcAft>
              <a:buClr>
                <a:schemeClr val="dk1"/>
              </a:buClr>
              <a:buSzPts val="4400"/>
              <a:buFont typeface="Quattrocento Sans"/>
              <a:buNone/>
            </a:pPr>
            <a:endParaRPr sz="4400" b="0" i="0" u="none" strike="noStrike" cap="none" baseline="30000" dirty="0">
              <a:solidFill>
                <a:schemeClr val="dk2"/>
              </a:solidFill>
              <a:sym typeface="Arial"/>
            </a:endParaRPr>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2525" y="946551"/>
            <a:ext cx="10351443" cy="995144"/>
          </a:xfrm>
          <a:prstGeom prst="rect">
            <a:avLst/>
          </a:prstGeom>
          <a:noFill/>
        </p:spPr>
        <p:txBody>
          <a:bodyPr wrap="square" rtlCol="0">
            <a:spAutoFit/>
          </a:bodyPr>
          <a:lstStyle/>
          <a:p>
            <a:pPr marL="455613" indent="-455613" algn="just"/>
            <a:r>
              <a:rPr lang="en-US" sz="4400" baseline="30000" dirty="0"/>
              <a:t>3</a:t>
            </a:r>
            <a:r>
              <a:rPr lang="en-US" sz="4400" baseline="30000" dirty="0" smtClean="0"/>
              <a:t>. </a:t>
            </a:r>
            <a:r>
              <a:rPr lang="en-US" sz="4400" baseline="30000" dirty="0"/>
              <a:t>What inspirations can you draw from Abram’s faith and obedience?</a:t>
            </a:r>
          </a:p>
        </p:txBody>
      </p:sp>
    </p:spTree>
    <p:extLst>
      <p:ext uri="{BB962C8B-B14F-4D97-AF65-F5344CB8AC3E}">
        <p14:creationId xmlns:p14="http://schemas.microsoft.com/office/powerpoint/2010/main" val="1018411645"/>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1548765"/>
            <a:ext cx="10825200" cy="3539390"/>
          </a:xfrm>
          <a:prstGeom prst="rect">
            <a:avLst/>
          </a:prstGeom>
          <a:noFill/>
          <a:ln>
            <a:noFill/>
          </a:ln>
        </p:spPr>
        <p:txBody>
          <a:bodyPr spcFirstLastPara="1" wrap="square" lIns="91425" tIns="45700" rIns="91425" bIns="45700" anchor="t" anchorCtr="0">
            <a:spAutoFit/>
          </a:bodyPr>
          <a:lstStyle/>
          <a:p>
            <a:pPr algn="ctr"/>
            <a:r>
              <a:rPr lang="en-US" sz="6600" b="1" baseline="30000" dirty="0"/>
              <a:t>The Call of Abram</a:t>
            </a:r>
          </a:p>
          <a:p>
            <a:r>
              <a:rPr lang="en-US" sz="5400" b="1" baseline="30000" dirty="0" smtClean="0">
                <a:solidFill>
                  <a:schemeClr val="dk2"/>
                </a:solidFill>
                <a:latin typeface="Quattrocento Sans"/>
                <a:ea typeface="Quattrocento Sans"/>
                <a:cs typeface="Quattrocento Sans"/>
                <a:sym typeface="Quattrocento Sans"/>
              </a:rPr>
              <a:t>Focus </a:t>
            </a:r>
            <a:r>
              <a:rPr lang="en-US" sz="5400" b="1" baseline="30000" dirty="0">
                <a:solidFill>
                  <a:schemeClr val="dk2"/>
                </a:solidFill>
                <a:latin typeface="Quattrocento Sans"/>
                <a:ea typeface="Quattrocento Sans"/>
                <a:cs typeface="Quattrocento Sans"/>
                <a:sym typeface="Quattrocento Sans"/>
              </a:rPr>
              <a:t>Scripture:</a:t>
            </a:r>
            <a:r>
              <a:rPr lang="en-US" sz="5400" baseline="30000" dirty="0">
                <a:solidFill>
                  <a:schemeClr val="dk2"/>
                </a:solidFill>
                <a:latin typeface="Quattrocento Sans"/>
                <a:ea typeface="Quattrocento Sans"/>
                <a:cs typeface="Quattrocento Sans"/>
                <a:sym typeface="Quattrocento Sans"/>
              </a:rPr>
              <a:t> </a:t>
            </a:r>
            <a:r>
              <a:rPr lang="mr-IN" sz="5400" baseline="30000" dirty="0"/>
              <a:t>12:1-5; 7; 15:1-</a:t>
            </a:r>
            <a:r>
              <a:rPr lang="mr-IN" sz="5400" baseline="30000" dirty="0" smtClean="0"/>
              <a:t>7</a:t>
            </a:r>
            <a:endParaRPr lang="mr-IN" sz="5400" b="1" baseline="30000" dirty="0"/>
          </a:p>
          <a:p>
            <a:pPr algn="ctr"/>
            <a:r>
              <a:rPr lang="en-US" sz="5400" b="1" i="1" baseline="30000" dirty="0"/>
              <a:t>Key Verse: </a:t>
            </a:r>
            <a:r>
              <a:rPr lang="en-US" sz="5400" i="1" baseline="30000" dirty="0"/>
              <a:t>Then the Lord appeared to Abram and said, “To your offspring, I will give this land.” So, he built there an altar to the Lord, who had appeared to </a:t>
            </a:r>
            <a:r>
              <a:rPr lang="en-US" sz="5400" i="1" baseline="30000" dirty="0" smtClean="0"/>
              <a:t>him. Genesis </a:t>
            </a:r>
            <a:r>
              <a:rPr lang="en-US" sz="5400" i="1" baseline="30000" dirty="0"/>
              <a:t>12:7 (NRSV)</a:t>
            </a: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4410" y="910606"/>
            <a:ext cx="10243616" cy="1446550"/>
          </a:xfrm>
          <a:prstGeom prst="rect">
            <a:avLst/>
          </a:prstGeom>
          <a:noFill/>
        </p:spPr>
        <p:txBody>
          <a:bodyPr wrap="square" rtlCol="0">
            <a:spAutoFit/>
          </a:bodyPr>
          <a:lstStyle/>
          <a:p>
            <a:pPr marL="455613" indent="-455613" algn="just"/>
            <a:r>
              <a:rPr lang="en-US" sz="4400" baseline="30000" dirty="0"/>
              <a:t>4. As much as this lesson is about calling, it is also about patience and trust. What can we do to increase both our patience and trust in God’s choice and timing?</a:t>
            </a:r>
          </a:p>
        </p:txBody>
      </p:sp>
    </p:spTree>
    <p:extLst>
      <p:ext uri="{BB962C8B-B14F-4D97-AF65-F5344CB8AC3E}">
        <p14:creationId xmlns:p14="http://schemas.microsoft.com/office/powerpoint/2010/main" val="3596694834"/>
      </p:ext>
    </p:extLst>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98286" y="881630"/>
            <a:ext cx="10559143" cy="5057753"/>
          </a:xfrm>
          <a:prstGeom prst="rect">
            <a:avLst/>
          </a:prstGeom>
          <a:noFill/>
          <a:ln>
            <a:noFill/>
          </a:ln>
        </p:spPr>
        <p:txBody>
          <a:bodyPr spcFirstLastPara="1" wrap="square" lIns="91425" tIns="45700" rIns="91425" bIns="45700" anchor="t" anchorCtr="0">
            <a:spAutoFit/>
          </a:bodyPr>
          <a:lstStyle/>
          <a:p>
            <a:pPr algn="just"/>
            <a:r>
              <a:rPr lang="en-US" sz="4400" b="1" spc="-50" baseline="30000" dirty="0"/>
              <a:t>Closing Hymn:</a:t>
            </a:r>
            <a:r>
              <a:rPr lang="en-US" sz="4400" spc="-50" baseline="30000" dirty="0"/>
              <a:t> </a:t>
            </a:r>
            <a:r>
              <a:rPr lang="en-US" sz="4400" baseline="30000" dirty="0"/>
              <a:t>“Yes Lord, Yes” (DVD) by Evangelist Shirley Caesar </a:t>
            </a:r>
            <a:endParaRPr lang="en-US" sz="4400" baseline="30000" dirty="0" smtClean="0"/>
          </a:p>
          <a:p>
            <a:pPr algn="just"/>
            <a:endParaRPr lang="en-US" sz="4400" baseline="30000" dirty="0"/>
          </a:p>
          <a:p>
            <a:pPr algn="just"/>
            <a:r>
              <a:rPr lang="en-US" sz="4400" b="1" baseline="30000" dirty="0"/>
              <a:t>Closing Prayer: </a:t>
            </a:r>
            <a:r>
              <a:rPr lang="en-US" sz="4400" baseline="30000" dirty="0"/>
              <a:t>Heavenly Father, thank you for letting us learn about faith and obedience that please you. We thank you for Abram’s example and that you are still calling. Please attune our ears to hear you speak to us and give us receptive minds and hearts to obey you unequivocally. Please let us be reminded of your inclusiveness so that we do not become discouraged by rejection and other negative identity-based experiences. In the name of Jesus, we pray. Amen.</a:t>
            </a:r>
            <a:endParaRPr sz="4400" dirty="0"/>
          </a:p>
        </p:txBody>
      </p:sp>
    </p:spTree>
  </p:cSld>
  <p:clrMapOvr>
    <a:masterClrMapping/>
  </p:clrMapOvr>
  <p:transition xmlns:p14="http://schemas.microsoft.com/office/powerpoint/2010/mai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889312" y="1420347"/>
            <a:ext cx="10220400" cy="4688421"/>
          </a:xfrm>
          <a:prstGeom prst="rect">
            <a:avLst/>
          </a:prstGeom>
          <a:noFill/>
          <a:ln>
            <a:noFill/>
          </a:ln>
        </p:spPr>
        <p:txBody>
          <a:bodyPr spcFirstLastPara="1" wrap="square" lIns="91425" tIns="45700" rIns="91425" bIns="45700" anchor="t" anchorCtr="0">
            <a:spAutoFit/>
          </a:bodyPr>
          <a:lstStyle/>
          <a:p>
            <a:pPr marL="455613" indent="-455613" algn="ctr"/>
            <a:r>
              <a:rPr lang="nb-NO" sz="2800" b="1" baseline="30000" dirty="0"/>
              <a:t>Genesis 12:1-5</a:t>
            </a:r>
            <a:endParaRPr lang="nb-NO" sz="2800" baseline="30000" dirty="0"/>
          </a:p>
          <a:p>
            <a:pPr marL="455613" indent="-455613"/>
            <a:r>
              <a:rPr lang="nb-NO" sz="2800" baseline="30000" dirty="0" smtClean="0"/>
              <a:t>1	</a:t>
            </a:r>
            <a:r>
              <a:rPr lang="nb-NO" sz="2800" baseline="30000" dirty="0" err="1" smtClean="0"/>
              <a:t>Now</a:t>
            </a:r>
            <a:r>
              <a:rPr lang="nb-NO" sz="2800" baseline="30000" dirty="0" smtClean="0"/>
              <a:t> </a:t>
            </a:r>
            <a:r>
              <a:rPr lang="nb-NO" sz="2800" baseline="30000" dirty="0" err="1"/>
              <a:t>the</a:t>
            </a:r>
            <a:r>
              <a:rPr lang="nb-NO" sz="2800" baseline="30000" dirty="0"/>
              <a:t> Lord </a:t>
            </a:r>
            <a:r>
              <a:rPr lang="nb-NO" sz="2800" baseline="30000" dirty="0" err="1"/>
              <a:t>said</a:t>
            </a:r>
            <a:r>
              <a:rPr lang="nb-NO" sz="2800" baseline="30000" dirty="0"/>
              <a:t> to Abram, “Go from </a:t>
            </a:r>
            <a:r>
              <a:rPr lang="nb-NO" sz="2800" baseline="30000" dirty="0" err="1"/>
              <a:t>your</a:t>
            </a:r>
            <a:r>
              <a:rPr lang="nb-NO" sz="2800" baseline="30000" dirty="0"/>
              <a:t> country and </a:t>
            </a:r>
            <a:r>
              <a:rPr lang="nb-NO" sz="2800" baseline="30000" dirty="0" err="1"/>
              <a:t>your</a:t>
            </a:r>
            <a:r>
              <a:rPr lang="nb-NO" sz="2800" baseline="30000" dirty="0"/>
              <a:t> </a:t>
            </a:r>
            <a:r>
              <a:rPr lang="nb-NO" sz="2800" baseline="30000" dirty="0" err="1"/>
              <a:t>kindred</a:t>
            </a:r>
            <a:r>
              <a:rPr lang="nb-NO" sz="2800" baseline="30000" dirty="0"/>
              <a:t> and </a:t>
            </a:r>
            <a:r>
              <a:rPr lang="nb-NO" sz="2800" baseline="30000" dirty="0" err="1"/>
              <a:t>your</a:t>
            </a:r>
            <a:r>
              <a:rPr lang="nb-NO" sz="2800" baseline="30000" dirty="0"/>
              <a:t> </a:t>
            </a:r>
            <a:r>
              <a:rPr lang="nb-NO" sz="2800" baseline="30000" dirty="0" err="1"/>
              <a:t>father’s</a:t>
            </a:r>
            <a:r>
              <a:rPr lang="nb-NO" sz="2800" baseline="30000" dirty="0"/>
              <a:t> house to </a:t>
            </a:r>
            <a:r>
              <a:rPr lang="nb-NO" sz="2800" baseline="30000" dirty="0" err="1"/>
              <a:t>the</a:t>
            </a:r>
            <a:r>
              <a:rPr lang="nb-NO" sz="2800" baseline="30000" dirty="0"/>
              <a:t> land </a:t>
            </a:r>
            <a:r>
              <a:rPr lang="nb-NO" sz="2800" baseline="30000" dirty="0" err="1"/>
              <a:t>that</a:t>
            </a:r>
            <a:r>
              <a:rPr lang="nb-NO" sz="2800" baseline="30000" dirty="0"/>
              <a:t> I </a:t>
            </a:r>
            <a:r>
              <a:rPr lang="nb-NO" sz="2800" baseline="30000" dirty="0" err="1"/>
              <a:t>will</a:t>
            </a:r>
            <a:r>
              <a:rPr lang="nb-NO" sz="2800" baseline="30000" dirty="0"/>
              <a:t> show </a:t>
            </a:r>
            <a:r>
              <a:rPr lang="nb-NO" sz="2800" baseline="30000" dirty="0" err="1"/>
              <a:t>you</a:t>
            </a:r>
            <a:r>
              <a:rPr lang="nb-NO" sz="2800" baseline="30000" dirty="0"/>
              <a:t>.</a:t>
            </a:r>
          </a:p>
          <a:p>
            <a:pPr marL="455613" indent="-455613"/>
            <a:r>
              <a:rPr lang="nb-NO" sz="2800" baseline="30000" dirty="0" smtClean="0"/>
              <a:t>2	I </a:t>
            </a:r>
            <a:r>
              <a:rPr lang="nb-NO" sz="2800" baseline="30000" dirty="0" err="1"/>
              <a:t>will</a:t>
            </a:r>
            <a:r>
              <a:rPr lang="nb-NO" sz="2800" baseline="30000" dirty="0"/>
              <a:t> make </a:t>
            </a:r>
            <a:r>
              <a:rPr lang="nb-NO" sz="2800" baseline="30000" dirty="0" err="1"/>
              <a:t>of</a:t>
            </a:r>
            <a:r>
              <a:rPr lang="nb-NO" sz="2800" baseline="30000" dirty="0"/>
              <a:t> </a:t>
            </a:r>
            <a:r>
              <a:rPr lang="nb-NO" sz="2800" baseline="30000" dirty="0" err="1"/>
              <a:t>you</a:t>
            </a:r>
            <a:r>
              <a:rPr lang="nb-NO" sz="2800" baseline="30000" dirty="0"/>
              <a:t> a </a:t>
            </a:r>
            <a:r>
              <a:rPr lang="nb-NO" sz="2800" baseline="30000" dirty="0" err="1"/>
              <a:t>great</a:t>
            </a:r>
            <a:r>
              <a:rPr lang="nb-NO" sz="2800" baseline="30000" dirty="0"/>
              <a:t> </a:t>
            </a:r>
            <a:r>
              <a:rPr lang="nb-NO" sz="2800" baseline="30000" dirty="0" err="1"/>
              <a:t>nation</a:t>
            </a:r>
            <a:r>
              <a:rPr lang="nb-NO" sz="2800" baseline="30000" dirty="0"/>
              <a:t>, and I </a:t>
            </a:r>
            <a:r>
              <a:rPr lang="nb-NO" sz="2800" baseline="30000" dirty="0" err="1"/>
              <a:t>will</a:t>
            </a:r>
            <a:r>
              <a:rPr lang="nb-NO" sz="2800" baseline="30000" dirty="0"/>
              <a:t> </a:t>
            </a:r>
            <a:r>
              <a:rPr lang="nb-NO" sz="2800" baseline="30000" dirty="0" err="1"/>
              <a:t>bless</a:t>
            </a:r>
            <a:r>
              <a:rPr lang="nb-NO" sz="2800" baseline="30000" dirty="0"/>
              <a:t> </a:t>
            </a:r>
            <a:r>
              <a:rPr lang="nb-NO" sz="2800" baseline="30000" dirty="0" err="1"/>
              <a:t>you</a:t>
            </a:r>
            <a:r>
              <a:rPr lang="nb-NO" sz="2800" baseline="30000" dirty="0"/>
              <a:t>, and make </a:t>
            </a:r>
            <a:r>
              <a:rPr lang="nb-NO" sz="2800" baseline="30000" dirty="0" err="1"/>
              <a:t>your</a:t>
            </a:r>
            <a:r>
              <a:rPr lang="nb-NO" sz="2800" baseline="30000" dirty="0"/>
              <a:t> </a:t>
            </a:r>
            <a:r>
              <a:rPr lang="nb-NO" sz="2800" baseline="30000" dirty="0" err="1"/>
              <a:t>name</a:t>
            </a:r>
            <a:r>
              <a:rPr lang="nb-NO" sz="2800" baseline="30000" dirty="0"/>
              <a:t> </a:t>
            </a:r>
            <a:r>
              <a:rPr lang="nb-NO" sz="2800" baseline="30000" dirty="0" err="1"/>
              <a:t>great</a:t>
            </a:r>
            <a:r>
              <a:rPr lang="nb-NO" sz="2800" baseline="30000" dirty="0"/>
              <a:t>, so </a:t>
            </a:r>
            <a:r>
              <a:rPr lang="nb-NO" sz="2800" baseline="30000" dirty="0" err="1"/>
              <a:t>that</a:t>
            </a:r>
            <a:r>
              <a:rPr lang="nb-NO" sz="2800" baseline="30000" dirty="0"/>
              <a:t> </a:t>
            </a:r>
            <a:r>
              <a:rPr lang="nb-NO" sz="2800" baseline="30000" dirty="0" err="1"/>
              <a:t>you</a:t>
            </a:r>
            <a:r>
              <a:rPr lang="nb-NO" sz="2800" baseline="30000" dirty="0"/>
              <a:t> </a:t>
            </a:r>
            <a:r>
              <a:rPr lang="nb-NO" sz="2800" baseline="30000" dirty="0" err="1"/>
              <a:t>will</a:t>
            </a:r>
            <a:r>
              <a:rPr lang="nb-NO" sz="2800" baseline="30000" dirty="0"/>
              <a:t> be a </a:t>
            </a:r>
            <a:r>
              <a:rPr lang="nb-NO" sz="2800" baseline="30000" dirty="0" err="1"/>
              <a:t>blessing</a:t>
            </a:r>
            <a:r>
              <a:rPr lang="nb-NO" sz="2800" baseline="30000" dirty="0"/>
              <a:t>.</a:t>
            </a:r>
          </a:p>
          <a:p>
            <a:pPr marL="455613" indent="-455613"/>
            <a:r>
              <a:rPr lang="nb-NO" sz="2800" baseline="30000" dirty="0" smtClean="0"/>
              <a:t>3	I </a:t>
            </a:r>
            <a:r>
              <a:rPr lang="nb-NO" sz="2800" baseline="30000" dirty="0" err="1"/>
              <a:t>will</a:t>
            </a:r>
            <a:r>
              <a:rPr lang="nb-NO" sz="2800" baseline="30000" dirty="0"/>
              <a:t> </a:t>
            </a:r>
            <a:r>
              <a:rPr lang="nb-NO" sz="2800" baseline="30000" dirty="0" err="1"/>
              <a:t>bless</a:t>
            </a:r>
            <a:r>
              <a:rPr lang="nb-NO" sz="2800" baseline="30000" dirty="0"/>
              <a:t> </a:t>
            </a:r>
            <a:r>
              <a:rPr lang="nb-NO" sz="2800" baseline="30000" dirty="0" err="1"/>
              <a:t>those</a:t>
            </a:r>
            <a:r>
              <a:rPr lang="nb-NO" sz="2800" baseline="30000" dirty="0"/>
              <a:t> </a:t>
            </a:r>
            <a:r>
              <a:rPr lang="nb-NO" sz="2800" baseline="30000" dirty="0" err="1"/>
              <a:t>who</a:t>
            </a:r>
            <a:r>
              <a:rPr lang="nb-NO" sz="2800" baseline="30000" dirty="0"/>
              <a:t> </a:t>
            </a:r>
            <a:r>
              <a:rPr lang="nb-NO" sz="2800" baseline="30000" dirty="0" err="1"/>
              <a:t>bless</a:t>
            </a:r>
            <a:r>
              <a:rPr lang="nb-NO" sz="2800" baseline="30000" dirty="0"/>
              <a:t> </a:t>
            </a:r>
            <a:r>
              <a:rPr lang="nb-NO" sz="2800" baseline="30000" dirty="0" err="1"/>
              <a:t>you</a:t>
            </a:r>
            <a:r>
              <a:rPr lang="nb-NO" sz="2800" baseline="30000" dirty="0"/>
              <a:t>, and </a:t>
            </a:r>
            <a:r>
              <a:rPr lang="nb-NO" sz="2800" baseline="30000" dirty="0" err="1"/>
              <a:t>the</a:t>
            </a:r>
            <a:r>
              <a:rPr lang="nb-NO" sz="2800" baseline="30000" dirty="0"/>
              <a:t> </a:t>
            </a:r>
            <a:r>
              <a:rPr lang="nb-NO" sz="2800" baseline="30000" dirty="0" err="1"/>
              <a:t>one</a:t>
            </a:r>
            <a:r>
              <a:rPr lang="nb-NO" sz="2800" baseline="30000" dirty="0"/>
              <a:t> </a:t>
            </a:r>
            <a:r>
              <a:rPr lang="nb-NO" sz="2800" baseline="30000" dirty="0" err="1"/>
              <a:t>who</a:t>
            </a:r>
            <a:r>
              <a:rPr lang="nb-NO" sz="2800" baseline="30000" dirty="0"/>
              <a:t> </a:t>
            </a:r>
            <a:r>
              <a:rPr lang="nb-NO" sz="2800" baseline="30000" dirty="0" err="1"/>
              <a:t>curses</a:t>
            </a:r>
            <a:r>
              <a:rPr lang="nb-NO" sz="2800" baseline="30000" dirty="0"/>
              <a:t> </a:t>
            </a:r>
            <a:r>
              <a:rPr lang="nb-NO" sz="2800" baseline="30000" dirty="0" err="1"/>
              <a:t>you</a:t>
            </a:r>
            <a:r>
              <a:rPr lang="nb-NO" sz="2800" baseline="30000" dirty="0"/>
              <a:t> I </a:t>
            </a:r>
            <a:r>
              <a:rPr lang="nb-NO" sz="2800" baseline="30000" dirty="0" err="1"/>
              <a:t>will</a:t>
            </a:r>
            <a:r>
              <a:rPr lang="nb-NO" sz="2800" baseline="30000" dirty="0"/>
              <a:t> </a:t>
            </a:r>
            <a:r>
              <a:rPr lang="nb-NO" sz="2800" baseline="30000" dirty="0" err="1"/>
              <a:t>curse</a:t>
            </a:r>
            <a:r>
              <a:rPr lang="nb-NO" sz="2800" baseline="30000" dirty="0"/>
              <a:t>; and in </a:t>
            </a:r>
            <a:r>
              <a:rPr lang="nb-NO" sz="2800" baseline="30000" dirty="0" err="1"/>
              <a:t>you</a:t>
            </a:r>
            <a:r>
              <a:rPr lang="nb-NO" sz="2800" baseline="30000" dirty="0"/>
              <a:t> all </a:t>
            </a:r>
            <a:r>
              <a:rPr lang="nb-NO" sz="2800" baseline="30000" dirty="0" err="1"/>
              <a:t>the</a:t>
            </a:r>
            <a:r>
              <a:rPr lang="nb-NO" sz="2800" baseline="30000" dirty="0"/>
              <a:t> families </a:t>
            </a:r>
            <a:r>
              <a:rPr lang="nb-NO" sz="2800" baseline="30000" dirty="0" err="1"/>
              <a:t>of</a:t>
            </a:r>
            <a:r>
              <a:rPr lang="nb-NO" sz="2800" baseline="30000" dirty="0"/>
              <a:t> </a:t>
            </a:r>
            <a:r>
              <a:rPr lang="nb-NO" sz="2800" baseline="30000" dirty="0" err="1"/>
              <a:t>the</a:t>
            </a:r>
            <a:r>
              <a:rPr lang="nb-NO" sz="2800" baseline="30000" dirty="0"/>
              <a:t> </a:t>
            </a:r>
            <a:r>
              <a:rPr lang="nb-NO" sz="2800" baseline="30000" dirty="0" err="1"/>
              <a:t>earth</a:t>
            </a:r>
            <a:r>
              <a:rPr lang="nb-NO" sz="2800" baseline="30000" dirty="0"/>
              <a:t> </a:t>
            </a:r>
            <a:r>
              <a:rPr lang="nb-NO" sz="2800" baseline="30000" dirty="0" err="1"/>
              <a:t>shall</a:t>
            </a:r>
            <a:r>
              <a:rPr lang="nb-NO" sz="2800" baseline="30000" dirty="0"/>
              <a:t> be </a:t>
            </a:r>
            <a:r>
              <a:rPr lang="nb-NO" sz="2800" baseline="30000" dirty="0" err="1"/>
              <a:t>blessed</a:t>
            </a:r>
            <a:r>
              <a:rPr lang="nb-NO" sz="2800" baseline="30000" dirty="0"/>
              <a:t>.”</a:t>
            </a:r>
          </a:p>
          <a:p>
            <a:pPr marL="455613" indent="-455613"/>
            <a:r>
              <a:rPr lang="nb-NO" sz="2800" baseline="30000" dirty="0" smtClean="0"/>
              <a:t>4	So </a:t>
            </a:r>
            <a:r>
              <a:rPr lang="nb-NO" sz="2800" baseline="30000" dirty="0"/>
              <a:t>Abram </a:t>
            </a:r>
            <a:r>
              <a:rPr lang="nb-NO" sz="2800" baseline="30000" dirty="0" err="1"/>
              <a:t>went</a:t>
            </a:r>
            <a:r>
              <a:rPr lang="nb-NO" sz="2800" baseline="30000" dirty="0"/>
              <a:t>, as </a:t>
            </a:r>
            <a:r>
              <a:rPr lang="nb-NO" sz="2800" baseline="30000" dirty="0" err="1"/>
              <a:t>the</a:t>
            </a:r>
            <a:r>
              <a:rPr lang="nb-NO" sz="2800" baseline="30000" dirty="0"/>
              <a:t> Lord </a:t>
            </a:r>
            <a:r>
              <a:rPr lang="nb-NO" sz="2800" baseline="30000" dirty="0" err="1"/>
              <a:t>had</a:t>
            </a:r>
            <a:r>
              <a:rPr lang="nb-NO" sz="2800" baseline="30000" dirty="0"/>
              <a:t> </a:t>
            </a:r>
            <a:r>
              <a:rPr lang="nb-NO" sz="2800" baseline="30000" dirty="0" err="1"/>
              <a:t>told</a:t>
            </a:r>
            <a:r>
              <a:rPr lang="nb-NO" sz="2800" baseline="30000" dirty="0"/>
              <a:t> him; and Lot </a:t>
            </a:r>
            <a:r>
              <a:rPr lang="nb-NO" sz="2800" baseline="30000" dirty="0" err="1"/>
              <a:t>went</a:t>
            </a:r>
            <a:r>
              <a:rPr lang="nb-NO" sz="2800" baseline="30000" dirty="0"/>
              <a:t> </a:t>
            </a:r>
            <a:r>
              <a:rPr lang="nb-NO" sz="2800" baseline="30000" dirty="0" err="1"/>
              <a:t>with</a:t>
            </a:r>
            <a:r>
              <a:rPr lang="nb-NO" sz="2800" baseline="30000" dirty="0"/>
              <a:t> him. Abram </a:t>
            </a:r>
            <a:r>
              <a:rPr lang="nb-NO" sz="2800" baseline="30000" dirty="0" err="1"/>
              <a:t>was</a:t>
            </a:r>
            <a:r>
              <a:rPr lang="nb-NO" sz="2800" baseline="30000" dirty="0"/>
              <a:t> </a:t>
            </a:r>
            <a:r>
              <a:rPr lang="nb-NO" sz="2800" baseline="30000" dirty="0" err="1"/>
              <a:t>seventy-five</a:t>
            </a:r>
            <a:r>
              <a:rPr lang="nb-NO" sz="2800" baseline="30000" dirty="0"/>
              <a:t> </a:t>
            </a:r>
            <a:r>
              <a:rPr lang="nb-NO" sz="2800" baseline="30000" dirty="0" err="1"/>
              <a:t>years</a:t>
            </a:r>
            <a:r>
              <a:rPr lang="nb-NO" sz="2800" baseline="30000" dirty="0"/>
              <a:t> </a:t>
            </a:r>
            <a:r>
              <a:rPr lang="nb-NO" sz="2800" baseline="30000" dirty="0" err="1"/>
              <a:t>old</a:t>
            </a:r>
            <a:r>
              <a:rPr lang="nb-NO" sz="2800" baseline="30000" dirty="0"/>
              <a:t> </a:t>
            </a:r>
            <a:r>
              <a:rPr lang="nb-NO" sz="2800" baseline="30000" dirty="0" err="1"/>
              <a:t>when</a:t>
            </a:r>
            <a:r>
              <a:rPr lang="nb-NO" sz="2800" baseline="30000" dirty="0"/>
              <a:t> </a:t>
            </a:r>
            <a:r>
              <a:rPr lang="nb-NO" sz="2800" baseline="30000" dirty="0" err="1"/>
              <a:t>he</a:t>
            </a:r>
            <a:r>
              <a:rPr lang="nb-NO" sz="2800" baseline="30000" dirty="0"/>
              <a:t> </a:t>
            </a:r>
            <a:r>
              <a:rPr lang="nb-NO" sz="2800" baseline="30000" dirty="0" err="1"/>
              <a:t>departed</a:t>
            </a:r>
            <a:r>
              <a:rPr lang="nb-NO" sz="2800" baseline="30000" dirty="0"/>
              <a:t> from </a:t>
            </a:r>
            <a:r>
              <a:rPr lang="nb-NO" sz="2800" baseline="30000" dirty="0" err="1"/>
              <a:t>Haran</a:t>
            </a:r>
            <a:r>
              <a:rPr lang="nb-NO" sz="2800" baseline="30000" dirty="0"/>
              <a:t>.</a:t>
            </a:r>
          </a:p>
          <a:p>
            <a:pPr marL="455613" indent="-455613"/>
            <a:r>
              <a:rPr lang="nb-NO" sz="2800" baseline="30000" dirty="0" smtClean="0"/>
              <a:t>5</a:t>
            </a:r>
            <a:r>
              <a:rPr lang="nb-NO" sz="2800" baseline="30000" dirty="0"/>
              <a:t>	Abram </a:t>
            </a:r>
            <a:r>
              <a:rPr lang="nb-NO" sz="2800" baseline="30000" dirty="0" err="1"/>
              <a:t>took</a:t>
            </a:r>
            <a:r>
              <a:rPr lang="nb-NO" sz="2800" baseline="30000" dirty="0"/>
              <a:t> his </a:t>
            </a:r>
            <a:r>
              <a:rPr lang="nb-NO" sz="2800" baseline="30000" dirty="0" err="1"/>
              <a:t>wife</a:t>
            </a:r>
            <a:r>
              <a:rPr lang="nb-NO" sz="2800" baseline="30000" dirty="0"/>
              <a:t> </a:t>
            </a:r>
            <a:r>
              <a:rPr lang="nb-NO" sz="2800" baseline="30000" dirty="0" err="1"/>
              <a:t>Sarai</a:t>
            </a:r>
            <a:r>
              <a:rPr lang="nb-NO" sz="2800" baseline="30000" dirty="0"/>
              <a:t> and his </a:t>
            </a:r>
            <a:r>
              <a:rPr lang="nb-NO" sz="2800" baseline="30000" dirty="0" err="1"/>
              <a:t>brother’s</a:t>
            </a:r>
            <a:r>
              <a:rPr lang="nb-NO" sz="2800" baseline="30000" dirty="0"/>
              <a:t> son Lot, and all </a:t>
            </a:r>
            <a:r>
              <a:rPr lang="nb-NO" sz="2800" baseline="30000" dirty="0" err="1"/>
              <a:t>the</a:t>
            </a:r>
            <a:r>
              <a:rPr lang="nb-NO" sz="2800" baseline="30000" dirty="0"/>
              <a:t> </a:t>
            </a:r>
            <a:r>
              <a:rPr lang="nb-NO" sz="2800" baseline="30000" dirty="0" err="1"/>
              <a:t>possessions</a:t>
            </a:r>
            <a:r>
              <a:rPr lang="nb-NO" sz="2800" baseline="30000" dirty="0"/>
              <a:t> </a:t>
            </a:r>
            <a:r>
              <a:rPr lang="nb-NO" sz="2800" baseline="30000" dirty="0" err="1"/>
              <a:t>that</a:t>
            </a:r>
            <a:r>
              <a:rPr lang="nb-NO" sz="2800" baseline="30000" dirty="0"/>
              <a:t> </a:t>
            </a:r>
            <a:r>
              <a:rPr lang="nb-NO" sz="2800" baseline="30000" dirty="0" err="1"/>
              <a:t>they</a:t>
            </a:r>
            <a:r>
              <a:rPr lang="nb-NO" sz="2800" baseline="30000" dirty="0"/>
              <a:t> </a:t>
            </a:r>
            <a:r>
              <a:rPr lang="nb-NO" sz="2800" baseline="30000" dirty="0" err="1"/>
              <a:t>had</a:t>
            </a:r>
            <a:r>
              <a:rPr lang="nb-NO" sz="2800" baseline="30000" dirty="0"/>
              <a:t> </a:t>
            </a:r>
            <a:r>
              <a:rPr lang="nb-NO" sz="2800" baseline="30000" dirty="0" err="1"/>
              <a:t>gathered</a:t>
            </a:r>
            <a:r>
              <a:rPr lang="nb-NO" sz="2800" baseline="30000" dirty="0"/>
              <a:t>, and </a:t>
            </a:r>
            <a:r>
              <a:rPr lang="nb-NO" sz="2800" baseline="30000" dirty="0" err="1"/>
              <a:t>the</a:t>
            </a:r>
            <a:r>
              <a:rPr lang="nb-NO" sz="2800" baseline="30000" dirty="0"/>
              <a:t> persons </a:t>
            </a:r>
            <a:r>
              <a:rPr lang="nb-NO" sz="2800" baseline="30000" dirty="0" err="1"/>
              <a:t>whom</a:t>
            </a:r>
            <a:r>
              <a:rPr lang="nb-NO" sz="2800" baseline="30000" dirty="0"/>
              <a:t> </a:t>
            </a:r>
            <a:r>
              <a:rPr lang="nb-NO" sz="2800" baseline="30000" dirty="0" err="1"/>
              <a:t>they</a:t>
            </a:r>
            <a:r>
              <a:rPr lang="nb-NO" sz="2800" baseline="30000" dirty="0"/>
              <a:t> </a:t>
            </a:r>
            <a:r>
              <a:rPr lang="nb-NO" sz="2800" baseline="30000" dirty="0" err="1"/>
              <a:t>had</a:t>
            </a:r>
            <a:r>
              <a:rPr lang="nb-NO" sz="2800" baseline="30000" dirty="0"/>
              <a:t> </a:t>
            </a:r>
            <a:r>
              <a:rPr lang="nb-NO" sz="2800" baseline="30000" dirty="0" err="1"/>
              <a:t>acquired</a:t>
            </a:r>
            <a:r>
              <a:rPr lang="nb-NO" sz="2800" baseline="30000" dirty="0"/>
              <a:t> in </a:t>
            </a:r>
            <a:r>
              <a:rPr lang="nb-NO" sz="2800" baseline="30000" dirty="0" err="1"/>
              <a:t>Haran</a:t>
            </a:r>
            <a:r>
              <a:rPr lang="nb-NO" sz="2800" baseline="30000" dirty="0"/>
              <a:t>; and </a:t>
            </a:r>
            <a:r>
              <a:rPr lang="nb-NO" sz="2800" baseline="30000" dirty="0" err="1"/>
              <a:t>they</a:t>
            </a:r>
            <a:r>
              <a:rPr lang="nb-NO" sz="2800" baseline="30000" dirty="0"/>
              <a:t> </a:t>
            </a:r>
            <a:r>
              <a:rPr lang="nb-NO" sz="2800" baseline="30000" dirty="0" err="1"/>
              <a:t>set</a:t>
            </a:r>
            <a:r>
              <a:rPr lang="nb-NO" sz="2800" baseline="30000" dirty="0"/>
              <a:t> </a:t>
            </a:r>
            <a:r>
              <a:rPr lang="nb-NO" sz="2800" baseline="30000" dirty="0" err="1"/>
              <a:t>forth</a:t>
            </a:r>
            <a:r>
              <a:rPr lang="nb-NO" sz="2800" baseline="30000" dirty="0"/>
              <a:t> to </a:t>
            </a:r>
            <a:r>
              <a:rPr lang="nb-NO" sz="2800" baseline="30000" dirty="0" err="1"/>
              <a:t>go</a:t>
            </a:r>
            <a:r>
              <a:rPr lang="nb-NO" sz="2800" baseline="30000" dirty="0"/>
              <a:t> to </a:t>
            </a:r>
            <a:r>
              <a:rPr lang="nb-NO" sz="2800" baseline="30000" dirty="0" err="1"/>
              <a:t>the</a:t>
            </a:r>
            <a:r>
              <a:rPr lang="nb-NO" sz="2800" baseline="30000" dirty="0"/>
              <a:t> land </a:t>
            </a:r>
            <a:r>
              <a:rPr lang="nb-NO" sz="2800" baseline="30000" dirty="0" err="1"/>
              <a:t>of</a:t>
            </a:r>
            <a:r>
              <a:rPr lang="nb-NO" sz="2800" baseline="30000" dirty="0"/>
              <a:t> </a:t>
            </a:r>
            <a:r>
              <a:rPr lang="nb-NO" sz="2800" baseline="30000" dirty="0" err="1"/>
              <a:t>Canaan</a:t>
            </a:r>
            <a:r>
              <a:rPr lang="nb-NO" sz="2800" baseline="30000" dirty="0"/>
              <a:t>. </a:t>
            </a:r>
            <a:r>
              <a:rPr lang="nb-NO" sz="2800" baseline="30000" dirty="0" err="1"/>
              <a:t>When</a:t>
            </a:r>
            <a:r>
              <a:rPr lang="nb-NO" sz="2800" baseline="30000" dirty="0"/>
              <a:t> </a:t>
            </a:r>
            <a:r>
              <a:rPr lang="nb-NO" sz="2800" baseline="30000" dirty="0" err="1"/>
              <a:t>they</a:t>
            </a:r>
            <a:r>
              <a:rPr lang="nb-NO" sz="2800" baseline="30000" dirty="0"/>
              <a:t> </a:t>
            </a:r>
            <a:r>
              <a:rPr lang="nb-NO" sz="2800" baseline="30000" dirty="0" err="1"/>
              <a:t>had</a:t>
            </a:r>
            <a:r>
              <a:rPr lang="nb-NO" sz="2800" baseline="30000" dirty="0"/>
              <a:t> </a:t>
            </a:r>
            <a:r>
              <a:rPr lang="nb-NO" sz="2800" baseline="30000" dirty="0" err="1"/>
              <a:t>come</a:t>
            </a:r>
            <a:r>
              <a:rPr lang="nb-NO" sz="2800" baseline="30000" dirty="0"/>
              <a:t> to </a:t>
            </a:r>
            <a:r>
              <a:rPr lang="nb-NO" sz="2800" baseline="30000" dirty="0" err="1"/>
              <a:t>the</a:t>
            </a:r>
            <a:r>
              <a:rPr lang="nb-NO" sz="2800" baseline="30000" dirty="0"/>
              <a:t> land </a:t>
            </a:r>
            <a:r>
              <a:rPr lang="nb-NO" sz="2800" baseline="30000" dirty="0" err="1"/>
              <a:t>of</a:t>
            </a:r>
            <a:r>
              <a:rPr lang="nb-NO" sz="2800" baseline="30000" dirty="0"/>
              <a:t> </a:t>
            </a:r>
            <a:r>
              <a:rPr lang="nb-NO" sz="2800" baseline="30000" dirty="0" err="1"/>
              <a:t>Canaan</a:t>
            </a:r>
            <a:r>
              <a:rPr lang="nb-NO" sz="2800" baseline="30000" dirty="0"/>
              <a:t>,…</a:t>
            </a:r>
          </a:p>
          <a:p>
            <a:pPr marL="455613" indent="-455613"/>
            <a:endParaRPr lang="nb-NO" sz="2800" b="1" baseline="30000" dirty="0"/>
          </a:p>
          <a:p>
            <a:pPr marL="455613" indent="-455613" algn="ctr"/>
            <a:r>
              <a:rPr lang="nb-NO" sz="2800" b="1" baseline="30000" dirty="0" smtClean="0"/>
              <a:t>7</a:t>
            </a:r>
            <a:endParaRPr lang="nb-NO" sz="2800" baseline="30000" dirty="0"/>
          </a:p>
          <a:p>
            <a:pPr marL="455613" indent="-455613"/>
            <a:r>
              <a:rPr lang="nb-NO" sz="2800" baseline="30000" dirty="0"/>
              <a:t>7	</a:t>
            </a:r>
            <a:r>
              <a:rPr lang="nb-NO" sz="2800" baseline="30000" dirty="0" err="1"/>
              <a:t>Then</a:t>
            </a:r>
            <a:r>
              <a:rPr lang="nb-NO" sz="2800" baseline="30000" dirty="0"/>
              <a:t> </a:t>
            </a:r>
            <a:r>
              <a:rPr lang="nb-NO" sz="2800" baseline="30000" dirty="0" err="1"/>
              <a:t>the</a:t>
            </a:r>
            <a:r>
              <a:rPr lang="nb-NO" sz="2800" baseline="30000" dirty="0"/>
              <a:t> Lord </a:t>
            </a:r>
            <a:r>
              <a:rPr lang="nb-NO" sz="2800" baseline="30000" dirty="0" err="1"/>
              <a:t>appeared</a:t>
            </a:r>
            <a:r>
              <a:rPr lang="nb-NO" sz="2800" baseline="30000" dirty="0"/>
              <a:t> to Abram, and </a:t>
            </a:r>
            <a:r>
              <a:rPr lang="nb-NO" sz="2800" baseline="30000" dirty="0" err="1"/>
              <a:t>said</a:t>
            </a:r>
            <a:r>
              <a:rPr lang="nb-NO" sz="2800" baseline="30000" dirty="0"/>
              <a:t>, “To </a:t>
            </a:r>
            <a:r>
              <a:rPr lang="nb-NO" sz="2800" baseline="30000" dirty="0" err="1"/>
              <a:t>your</a:t>
            </a:r>
            <a:r>
              <a:rPr lang="nb-NO" sz="2800" baseline="30000" dirty="0"/>
              <a:t> </a:t>
            </a:r>
            <a:r>
              <a:rPr lang="nb-NO" sz="2800" baseline="30000" dirty="0" err="1"/>
              <a:t>offspring</a:t>
            </a:r>
            <a:r>
              <a:rPr lang="nb-NO" sz="2800" baseline="30000" dirty="0"/>
              <a:t> I </a:t>
            </a:r>
            <a:r>
              <a:rPr lang="nb-NO" sz="2800" baseline="30000" dirty="0" err="1"/>
              <a:t>will</a:t>
            </a:r>
            <a:r>
              <a:rPr lang="nb-NO" sz="2800" baseline="30000" dirty="0"/>
              <a:t> </a:t>
            </a:r>
            <a:r>
              <a:rPr lang="nb-NO" sz="2800" baseline="30000" dirty="0" err="1"/>
              <a:t>give</a:t>
            </a:r>
            <a:r>
              <a:rPr lang="nb-NO" sz="2800" baseline="30000" dirty="0"/>
              <a:t> </a:t>
            </a:r>
            <a:r>
              <a:rPr lang="nb-NO" sz="2800" baseline="30000" dirty="0" err="1"/>
              <a:t>this</a:t>
            </a:r>
            <a:r>
              <a:rPr lang="nb-NO" sz="2800" baseline="30000" dirty="0"/>
              <a:t> land.” So </a:t>
            </a:r>
            <a:r>
              <a:rPr lang="nb-NO" sz="2800" baseline="30000" dirty="0" err="1"/>
              <a:t>he</a:t>
            </a:r>
            <a:r>
              <a:rPr lang="nb-NO" sz="2800" baseline="30000" dirty="0"/>
              <a:t> </a:t>
            </a:r>
            <a:r>
              <a:rPr lang="nb-NO" sz="2800" baseline="30000" dirty="0" err="1"/>
              <a:t>built</a:t>
            </a:r>
            <a:r>
              <a:rPr lang="nb-NO" sz="2800" baseline="30000" dirty="0"/>
              <a:t> </a:t>
            </a:r>
            <a:r>
              <a:rPr lang="nb-NO" sz="2800" baseline="30000" dirty="0" err="1"/>
              <a:t>there</a:t>
            </a:r>
            <a:r>
              <a:rPr lang="nb-NO" sz="2800" baseline="30000" dirty="0"/>
              <a:t> an </a:t>
            </a:r>
            <a:r>
              <a:rPr lang="nb-NO" sz="2800" baseline="30000" dirty="0" err="1"/>
              <a:t>altar</a:t>
            </a:r>
            <a:r>
              <a:rPr lang="nb-NO" sz="2800" baseline="30000" dirty="0"/>
              <a:t> to </a:t>
            </a:r>
            <a:r>
              <a:rPr lang="nb-NO" sz="2800" baseline="30000" dirty="0" err="1"/>
              <a:t>the</a:t>
            </a:r>
            <a:r>
              <a:rPr lang="nb-NO" sz="2800" baseline="30000" dirty="0"/>
              <a:t> Lord, </a:t>
            </a:r>
            <a:r>
              <a:rPr lang="nb-NO" sz="2800" baseline="30000" dirty="0" err="1"/>
              <a:t>who</a:t>
            </a:r>
            <a:r>
              <a:rPr lang="nb-NO" sz="2800" baseline="30000" dirty="0"/>
              <a:t> </a:t>
            </a:r>
            <a:r>
              <a:rPr lang="nb-NO" sz="2800" baseline="30000" dirty="0" err="1"/>
              <a:t>had</a:t>
            </a:r>
            <a:r>
              <a:rPr lang="nb-NO" sz="2800" baseline="30000" dirty="0"/>
              <a:t> </a:t>
            </a:r>
            <a:r>
              <a:rPr lang="nb-NO" sz="2800" baseline="30000" dirty="0" err="1"/>
              <a:t>appeared</a:t>
            </a:r>
            <a:r>
              <a:rPr lang="nb-NO" sz="2800" baseline="30000" dirty="0"/>
              <a:t> to him</a:t>
            </a:r>
            <a:r>
              <a:rPr lang="nb-NO" sz="2800" baseline="30000" dirty="0" smtClean="0"/>
              <a:t>.</a:t>
            </a:r>
            <a:endParaRPr lang="nb-NO" sz="2800" baseline="30000" dirty="0"/>
          </a:p>
        </p:txBody>
      </p:sp>
      <p:sp>
        <p:nvSpPr>
          <p:cNvPr id="61" name="Google Shape;61;p3"/>
          <p:cNvSpPr txBox="1"/>
          <p:nvPr/>
        </p:nvSpPr>
        <p:spPr>
          <a:xfrm>
            <a:off x="604761" y="748998"/>
            <a:ext cx="11067143" cy="543698"/>
          </a:xfrm>
          <a:prstGeom prst="rect">
            <a:avLst/>
          </a:prstGeom>
          <a:noFill/>
          <a:ln>
            <a:noFill/>
          </a:ln>
        </p:spPr>
        <p:txBody>
          <a:bodyPr spcFirstLastPara="1" wrap="square" lIns="91425" tIns="45700" rIns="91425" bIns="45700" anchor="t" anchorCtr="0">
            <a:spAutoFit/>
          </a:bodyPr>
          <a:lstStyle/>
          <a:p>
            <a:pPr algn="ctr"/>
            <a:r>
              <a:rPr lang="mr-IN" sz="4400" b="1" baseline="30000" dirty="0"/>
              <a:t>Genesis 12:1-5, 7; 15:1-</a:t>
            </a:r>
            <a:r>
              <a:rPr lang="mr-IN" sz="4400" b="1" baseline="30000" dirty="0" smtClean="0"/>
              <a:t>7</a:t>
            </a:r>
            <a:r>
              <a:rPr lang="en-US" sz="4400" b="1" baseline="30000" dirty="0" smtClean="0"/>
              <a:t> </a:t>
            </a:r>
            <a:r>
              <a:rPr lang="en-US" sz="4400" b="1" baseline="30000" dirty="0" smtClean="0">
                <a:solidFill>
                  <a:schemeClr val="dk2"/>
                </a:solidFill>
                <a:latin typeface="Arial"/>
                <a:ea typeface="Arial"/>
                <a:cs typeface="Arial"/>
                <a:sym typeface="Arial"/>
              </a:rPr>
              <a:t>(</a:t>
            </a:r>
            <a:r>
              <a:rPr lang="en-US" sz="4400" b="1" baseline="30000" dirty="0">
                <a:solidFill>
                  <a:schemeClr val="dk2"/>
                </a:solidFill>
                <a:latin typeface="Arial"/>
                <a:ea typeface="Arial"/>
                <a:cs typeface="Arial"/>
                <a:sym typeface="Arial"/>
              </a:rPr>
              <a:t>NRSV</a:t>
            </a:r>
            <a:r>
              <a:rPr lang="en-US" sz="4400" b="1" baseline="30000" dirty="0" smtClean="0">
                <a:solidFill>
                  <a:schemeClr val="dk2"/>
                </a:solidFill>
                <a:latin typeface="Arial"/>
                <a:ea typeface="Arial"/>
                <a:cs typeface="Arial"/>
                <a:sym typeface="Arial"/>
              </a:rPr>
              <a:t>)</a:t>
            </a:r>
            <a:endParaRPr sz="3600" b="1" baseline="30000" dirty="0">
              <a:solidFill>
                <a:schemeClr val="dk2"/>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8275" y="958532"/>
            <a:ext cx="10004000" cy="4329389"/>
          </a:xfrm>
          <a:prstGeom prst="rect">
            <a:avLst/>
          </a:prstGeom>
          <a:noFill/>
        </p:spPr>
        <p:txBody>
          <a:bodyPr wrap="square" rtlCol="0">
            <a:spAutoFit/>
          </a:bodyPr>
          <a:lstStyle/>
          <a:p>
            <a:pPr marL="455613" indent="-455613" algn="ctr"/>
            <a:r>
              <a:rPr lang="mr-IN" sz="2800" b="1" baseline="30000" dirty="0"/>
              <a:t>15:1-7</a:t>
            </a:r>
            <a:endParaRPr lang="mr-IN" sz="2800" baseline="30000" dirty="0"/>
          </a:p>
          <a:p>
            <a:pPr marL="455613" indent="-455613"/>
            <a:r>
              <a:rPr lang="en-US" sz="2800" baseline="30000" dirty="0"/>
              <a:t>1	After these things the word of the Lord came to Abram in a vision, “Do not be afraid, Abram, I am your shield; your reward shall be very great.”</a:t>
            </a:r>
          </a:p>
          <a:p>
            <a:pPr marL="455613" indent="-455613"/>
            <a:r>
              <a:rPr lang="en-US" sz="2800" baseline="30000" dirty="0"/>
              <a:t>2	But Abram said, “O Lord God, what will you give me, for I continue childless, and the heir of my house is </a:t>
            </a:r>
            <a:r>
              <a:rPr lang="en-US" sz="2800" baseline="30000" dirty="0" err="1"/>
              <a:t>Eliezer</a:t>
            </a:r>
            <a:r>
              <a:rPr lang="en-US" sz="2800" baseline="30000" dirty="0"/>
              <a:t> of Damascus?”</a:t>
            </a:r>
          </a:p>
          <a:p>
            <a:pPr marL="455613" indent="-455613"/>
            <a:r>
              <a:rPr lang="en-US" sz="2800" baseline="30000" dirty="0"/>
              <a:t>3	And Abram said, “You have given me no offspring, and so a slave born in my house is to be my heir.”</a:t>
            </a:r>
          </a:p>
          <a:p>
            <a:pPr marL="455613" indent="-455613"/>
            <a:r>
              <a:rPr lang="en-US" sz="2800" baseline="30000" dirty="0"/>
              <a:t>4	But the word of the Lord came to him, “This man shall not be your heir; no one but your very own issue shall be your heir.”</a:t>
            </a:r>
          </a:p>
          <a:p>
            <a:pPr marL="455613" indent="-455613"/>
            <a:r>
              <a:rPr lang="en-US" sz="2800" baseline="30000" dirty="0"/>
              <a:t>5	He brought him outside and said, “Look toward heaven and count the stars, if you are able to count them.” Then he said to him, “So shall your descendants be.”</a:t>
            </a:r>
          </a:p>
          <a:p>
            <a:pPr marL="455613" indent="-455613"/>
            <a:r>
              <a:rPr lang="en-US" sz="2800" baseline="30000" dirty="0"/>
              <a:t>6	And he believed the Lord; and the Lord reckoned it to him as righteousness.</a:t>
            </a:r>
          </a:p>
          <a:p>
            <a:pPr marL="455613" indent="-455613"/>
            <a:r>
              <a:rPr lang="en-US" sz="2800" baseline="30000" dirty="0"/>
              <a:t>7	Then he said to him, “I am the Lord who brought you from Ur of the Chaldeans, to give you this land to possess.”</a:t>
            </a:r>
          </a:p>
          <a:p>
            <a:endParaRPr lang="en-US" dirty="0"/>
          </a:p>
        </p:txBody>
      </p:sp>
    </p:spTree>
    <p:extLst>
      <p:ext uri="{BB962C8B-B14F-4D97-AF65-F5344CB8AC3E}">
        <p14:creationId xmlns:p14="http://schemas.microsoft.com/office/powerpoint/2010/main" val="528380155"/>
      </p:ext>
    </p:extLst>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559100" cy="573486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a:t>
            </a:r>
            <a:r>
              <a:rPr lang="en-US" sz="6600" b="1" baseline="30000" dirty="0" smtClean="0">
                <a:solidFill>
                  <a:schemeClr val="dk2"/>
                </a:solidFill>
                <a:latin typeface="Quattrocento Sans"/>
                <a:ea typeface="Quattrocento Sans"/>
                <a:cs typeface="Quattrocento Sans"/>
                <a:sym typeface="Quattrocento Sans"/>
              </a:rPr>
              <a:t>Terms</a:t>
            </a:r>
            <a:endParaRPr sz="4000" baseline="30000" dirty="0">
              <a:solidFill>
                <a:schemeClr val="dk2"/>
              </a:solidFill>
              <a:latin typeface="Quattrocento Sans"/>
              <a:ea typeface="Quattrocento Sans"/>
              <a:cs typeface="Quattrocento Sans"/>
              <a:sym typeface="Quattrocento Sans"/>
            </a:endParaRPr>
          </a:p>
          <a:p>
            <a:pPr marL="571500" indent="-571500">
              <a:buFont typeface="Arial"/>
              <a:buChar char="•"/>
            </a:pPr>
            <a:r>
              <a:rPr lang="en-US" sz="4400" b="1" baseline="30000" dirty="0"/>
              <a:t>Canaan </a:t>
            </a:r>
            <a:r>
              <a:rPr lang="en-US" sz="4400" baseline="30000" dirty="0"/>
              <a:t>– A country located more than 7000 miles from Haran; the place where Abram’s father died. Canaan is commonly referred to as the “Promised Land;” As reflected in our </a:t>
            </a:r>
            <a:r>
              <a:rPr lang="en-US" sz="4400" b="1" baseline="30000" dirty="0"/>
              <a:t>Key Verse</a:t>
            </a:r>
            <a:r>
              <a:rPr lang="en-US" sz="4400" baseline="30000" dirty="0"/>
              <a:t>, this is the land God promised to Abram and his descendants. </a:t>
            </a:r>
          </a:p>
          <a:p>
            <a:pPr marL="571500" indent="-571500">
              <a:buFont typeface="Arial"/>
              <a:buChar char="•"/>
            </a:pPr>
            <a:r>
              <a:rPr lang="en-US" sz="4400" b="1" baseline="30000" dirty="0"/>
              <a:t>Haran</a:t>
            </a:r>
            <a:r>
              <a:rPr lang="en-US" sz="4400" baseline="30000" dirty="0"/>
              <a:t> – A city located in Northern Turkey, about ten miles from the Syrian-Turkish border; the city in which Abram lived when God instructed him to “Go from your country and your kindred and your father’s house to the land I will show you.” (Genesis 12:1)</a:t>
            </a:r>
          </a:p>
          <a:p>
            <a:pPr marL="571500" indent="-571500">
              <a:buFont typeface="Arial"/>
              <a:buChar char="•"/>
            </a:pPr>
            <a:r>
              <a:rPr lang="en-US" sz="4400" b="1" baseline="30000" dirty="0"/>
              <a:t>Ur</a:t>
            </a:r>
            <a:r>
              <a:rPr lang="en-US" sz="4400" baseline="30000" dirty="0"/>
              <a:t> – Abram’s birthplace. </a:t>
            </a: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846665"/>
            <a:ext cx="10559100" cy="3375241"/>
          </a:xfrm>
          <a:prstGeom prst="rect">
            <a:avLst/>
          </a:prstGeom>
          <a:noFill/>
          <a:ln>
            <a:noFill/>
          </a:ln>
        </p:spPr>
        <p:txBody>
          <a:bodyPr spcFirstLastPara="1" wrap="square" lIns="91425" tIns="45700" rIns="91425" bIns="45700" anchor="t" anchorCtr="0">
            <a:spAutoFit/>
          </a:bodyPr>
          <a:lstStyle/>
          <a:p>
            <a:r>
              <a:rPr lang="en-US" sz="4000" baseline="30000" dirty="0"/>
              <a:t>The title of this quarter’s lessons is “God’s Exceptional Choice.” It traces the history of salvation from God’s choosing or selecting “Abram,”</a:t>
            </a:r>
            <a:r>
              <a:rPr lang="en-US" sz="4000" i="1" baseline="30000" dirty="0"/>
              <a:t> </a:t>
            </a:r>
            <a:r>
              <a:rPr lang="en-US" sz="4000" baseline="30000" dirty="0"/>
              <a:t>whom he renamed “Abraham,” to his sending Jesus Christ to die for our sins and concludes with the establishment of the early church. This first lesson, like a closely focused lens, allows us to concentrate on Abram, whom God selected and called to become the father of a new nation to be blessed and used by God to bless the whole world.</a:t>
            </a:r>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785610"/>
          </a:xfrm>
          <a:prstGeom prst="rect">
            <a:avLst/>
          </a:prstGeom>
          <a:noFill/>
          <a:ln>
            <a:noFill/>
          </a:ln>
        </p:spPr>
        <p:txBody>
          <a:bodyPr spcFirstLastPara="1" wrap="square" lIns="91425" tIns="45700" rIns="91425" bIns="45700" anchor="t" anchorCtr="0">
            <a:spAutoFit/>
          </a:bodyPr>
          <a:lstStyle/>
          <a:p>
            <a:pPr algn="ctr"/>
            <a:r>
              <a:rPr lang="en-US" sz="4000" b="1" baseline="30000" dirty="0"/>
              <a:t>God’s Call and Abram’s Response, Genesis 12:1-5, 7</a:t>
            </a:r>
          </a:p>
          <a:p>
            <a:pPr algn="just"/>
            <a:r>
              <a:rPr lang="en-US" sz="4000" baseline="30000" dirty="0"/>
              <a:t>Romans 11:34 (NRSV) asks two rhetorical questions: (1) “For who has known the mind of the Lord? (2) Or who has been his counselor?” Of course, no one can answer these questions. When we look at Abram and his status in Haran, we can see that God’s selection of him for this quintessential role is consistent with 1 Samuel 16:7(b), wherein he declared to the prophet, Samuel, that … “the Lord does not see as mortals see; they look on the outward appearance, but the Lord looks on the heart.” </a:t>
            </a:r>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TotalTime>
  <Words>961</Words>
  <Application>Microsoft Macintosh PowerPoint</Application>
  <PresentationFormat>Custom</PresentationFormat>
  <Paragraphs>43</Paragraphs>
  <Slides>24</Slides>
  <Notes>20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10</cp:revision>
  <dcterms:created xsi:type="dcterms:W3CDTF">2018-05-04T03:01:22Z</dcterms:created>
  <dcterms:modified xsi:type="dcterms:W3CDTF">2022-08-22T17:29:57Z</dcterms:modified>
</cp:coreProperties>
</file>