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77" r:id="rId18"/>
    <p:sldId id="278" r:id="rId19"/>
    <p:sldId id="279" r:id="rId20"/>
    <p:sldId id="280"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14" d="100"/>
          <a:sy n="114" d="100"/>
        </p:scale>
        <p:origin x="-112" y="-18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95057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rotWithShape="1">
          <a:blip r:embed="rId3">
            <a:alphaModFix/>
          </a:blip>
          <a:srcRect/>
          <a:stretch/>
        </p:blipFill>
        <p:spPr>
          <a:xfrm>
            <a:off x="1" y="-85607"/>
            <a:ext cx="12321691" cy="7028273"/>
          </a:xfrm>
          <a:prstGeom prst="rect">
            <a:avLst/>
          </a:prstGeom>
          <a:noFill/>
          <a:ln>
            <a:noFill/>
          </a:ln>
        </p:spPr>
      </p:pic>
      <p:sp>
        <p:nvSpPr>
          <p:cNvPr id="49" name="Google Shape;49;p1"/>
          <p:cNvSpPr txBox="1"/>
          <p:nvPr/>
        </p:nvSpPr>
        <p:spPr>
          <a:xfrm>
            <a:off x="387048" y="6478409"/>
            <a:ext cx="4451047" cy="379591"/>
          </a:xfrm>
          <a:prstGeom prst="rect">
            <a:avLst/>
          </a:prstGeom>
          <a:noFill/>
          <a:ln>
            <a:noFill/>
          </a:ln>
        </p:spPr>
        <p:txBody>
          <a:bodyPr spcFirstLastPara="1" wrap="square" lIns="91425" tIns="45700" rIns="91425" bIns="45700" anchor="t" anchorCtr="0">
            <a:spAutoFit/>
          </a:bodyPr>
          <a:lstStyle/>
          <a:p>
            <a:r>
              <a:rPr lang="en-US" sz="2800" b="1" baseline="30000" dirty="0" smtClean="0">
                <a:solidFill>
                  <a:schemeClr val="bg1"/>
                </a:solidFill>
                <a:cs typeface="Arial Black"/>
              </a:rPr>
              <a:t>LESSON 8:  April 24, 2022 </a:t>
            </a:r>
            <a:endParaRPr lang="en-US" sz="2800" b="1" baseline="30000" dirty="0">
              <a:solidFill>
                <a:schemeClr val="bg1"/>
              </a:solidFill>
              <a:cs typeface="Arial Black"/>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970343" y="1964263"/>
            <a:ext cx="10595400" cy="2577600"/>
          </a:xfrm>
          <a:prstGeom prst="rect">
            <a:avLst/>
          </a:prstGeom>
          <a:noFill/>
          <a:ln>
            <a:noFill/>
          </a:ln>
        </p:spPr>
        <p:txBody>
          <a:bodyPr spcFirstLastPara="1" wrap="square" lIns="91425" tIns="45700" rIns="91425" bIns="45700" anchor="t" anchorCtr="0">
            <a:normAutofit/>
          </a:bodyPr>
          <a:lstStyle/>
          <a:p>
            <a:r>
              <a:rPr lang="en-US" sz="4000" baseline="30000" dirty="0"/>
              <a:t>Freedom is a word that most people associate with liberation from incarceration or slavery.</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969233" y="880052"/>
            <a:ext cx="10271638" cy="4606388"/>
          </a:xfrm>
          <a:prstGeom prst="rect">
            <a:avLst/>
          </a:prstGeom>
          <a:noFill/>
        </p:spPr>
        <p:txBody>
          <a:bodyPr wrap="square" rtlCol="0">
            <a:spAutoFit/>
          </a:bodyPr>
          <a:lstStyle/>
          <a:p>
            <a:r>
              <a:rPr lang="en-US" sz="4000" baseline="30000" dirty="0"/>
              <a:t>The definition of freedom has been a contested issue in the United States for over four hundred years. A collection of court cases can be found in the chronicles of America’s history that illustrate the abuse and misuse of this word. One of the most egregious injustices was the Dred Scott Supreme Court decision. Under the guidance of Chief Justice Roger B. Taney, the Supreme Court solidified the belief of whites having superiority over blacks. Dred Scott was born into slavery in Southampton County, Virginia, around 1799. He was originally owned by Peter Blow. When Blow died, his daughter Elizabeth sold Scott to Dr. John Emerson in 1833.</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514" y="1581865"/>
            <a:ext cx="10249357" cy="2554544"/>
          </a:xfrm>
          <a:prstGeom prst="rect">
            <a:avLst/>
          </a:prstGeom>
          <a:noFill/>
        </p:spPr>
        <p:txBody>
          <a:bodyPr wrap="square" rtlCol="0">
            <a:spAutoFit/>
          </a:bodyPr>
          <a:lstStyle/>
          <a:p>
            <a:r>
              <a:rPr lang="en-US" sz="4000" baseline="30000" dirty="0"/>
              <a:t>Freedom is often overlooked and unappreciated. Americans rarely recognize the privileges afforded to them as U.S. citizens that are not offered to citizens of other countries. A new generation of African Americans have not been afforded the proper education of black history and are therefore less informed and possibly even less appreciative of the benefits and rights applied to this era.</a:t>
            </a:r>
          </a:p>
        </p:txBody>
      </p:sp>
    </p:spTree>
    <p:extLst>
      <p:ext uri="{BB962C8B-B14F-4D97-AF65-F5344CB8AC3E}">
        <p14:creationId xmlns:p14="http://schemas.microsoft.com/office/powerpoint/2010/main" val="3903284831"/>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716201"/>
            <a:ext cx="10559143" cy="3118761"/>
          </a:xfrm>
          <a:prstGeom prst="rect">
            <a:avLst/>
          </a:prstGeom>
          <a:noFill/>
          <a:ln>
            <a:noFill/>
          </a:ln>
        </p:spPr>
        <p:txBody>
          <a:bodyPr spcFirstLastPara="1" wrap="square" lIns="91425" tIns="45700" rIns="91425" bIns="45700" anchor="t" anchorCtr="0">
            <a:spAutoFit/>
          </a:bodyPr>
          <a:lstStyle/>
          <a:p>
            <a:pPr marL="457200" indent="-457200">
              <a:spcAft>
                <a:spcPts val="1200"/>
              </a:spcAft>
            </a:pPr>
            <a:r>
              <a:rPr lang="en-US" sz="4000" baseline="30000" dirty="0"/>
              <a:t>1. 	How can the church better inform the members and the community about the issues impacting civil liberties in our society? </a:t>
            </a:r>
          </a:p>
          <a:p>
            <a:pPr marL="457200" indent="-457200">
              <a:spcAft>
                <a:spcPts val="1200"/>
              </a:spcAft>
            </a:pPr>
            <a:r>
              <a:rPr lang="en-US" sz="4000" baseline="30000" dirty="0"/>
              <a:t>2. 	What are some methods to engage youth and young adults in these discussions while also encouraging them to embrace a spiritual relationship with Christ as well as a connectional relationship with the local church?</a:t>
            </a:r>
            <a:endParaRPr lang="en-US" sz="4000" b="1" baseline="30000" dirty="0"/>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1707" y="803650"/>
            <a:ext cx="10559143" cy="5580974"/>
          </a:xfrm>
          <a:prstGeom prst="rect">
            <a:avLst/>
          </a:prstGeom>
          <a:noFill/>
          <a:ln>
            <a:noFill/>
          </a:ln>
        </p:spPr>
        <p:txBody>
          <a:bodyPr spcFirstLastPara="1" wrap="square" lIns="91425" tIns="45700" rIns="91425" bIns="45700" anchor="t" anchorCtr="0">
            <a:spAutoFit/>
          </a:bodyPr>
          <a:lstStyle/>
          <a:p>
            <a:pPr>
              <a:spcAft>
                <a:spcPts val="1200"/>
              </a:spcAft>
            </a:pPr>
            <a:r>
              <a:rPr lang="en-US" sz="4000" b="1" baseline="30000" dirty="0"/>
              <a:t>Closing Hymn or Song of Praise: </a:t>
            </a:r>
            <a:r>
              <a:rPr lang="en-US" sz="4000" baseline="30000" dirty="0"/>
              <a:t>“Let the Church Say Amen” by </a:t>
            </a:r>
            <a:r>
              <a:rPr lang="en-US" sz="4000" baseline="30000" dirty="0" err="1"/>
              <a:t>Andrae</a:t>
            </a:r>
            <a:r>
              <a:rPr lang="en-US" sz="4000" baseline="30000" dirty="0"/>
              <a:t> Crouch</a:t>
            </a:r>
          </a:p>
          <a:p>
            <a:r>
              <a:rPr lang="en-US" sz="4000" b="1" baseline="30000" dirty="0"/>
              <a:t>Closing Prayer: </a:t>
            </a:r>
            <a:r>
              <a:rPr lang="en-US" sz="4000" i="1" baseline="30000" dirty="0"/>
              <a:t>God of Our Weary Years</a:t>
            </a:r>
            <a:r>
              <a:rPr lang="en-US" sz="4000" baseline="30000" dirty="0"/>
              <a:t> (1921) by James Weldon Johnson</a:t>
            </a:r>
          </a:p>
          <a:p>
            <a:r>
              <a:rPr lang="en-US" sz="4000" baseline="30000" dirty="0"/>
              <a:t>God of our weary years, God of our silent tears,</a:t>
            </a:r>
          </a:p>
          <a:p>
            <a:r>
              <a:rPr lang="en-US" sz="4000" baseline="30000" dirty="0"/>
              <a:t>Thou who hast brought us thus far on the way.</a:t>
            </a:r>
          </a:p>
          <a:p>
            <a:r>
              <a:rPr lang="en-US" sz="4000" baseline="30000" dirty="0"/>
              <a:t>Thou who has by thy might, led us into the light,</a:t>
            </a:r>
          </a:p>
          <a:p>
            <a:r>
              <a:rPr lang="en-US" sz="4000" baseline="30000" dirty="0"/>
              <a:t>Keep us forever in the path, we pray. </a:t>
            </a:r>
          </a:p>
          <a:p>
            <a:r>
              <a:rPr lang="en-US" sz="4000" baseline="30000" dirty="0"/>
              <a:t>Lest our feet stray from the places, our God where we met thee,</a:t>
            </a:r>
          </a:p>
          <a:p>
            <a:r>
              <a:rPr lang="en-US" sz="4000" baseline="30000" dirty="0"/>
              <a:t>Lest our heart, drunk with the wine of the world, we forget thee.</a:t>
            </a:r>
          </a:p>
          <a:p>
            <a:r>
              <a:rPr lang="en-US" sz="4000" baseline="30000" dirty="0"/>
              <a:t>Shadowed beneath thy hand.</a:t>
            </a:r>
          </a:p>
          <a:p>
            <a:r>
              <a:rPr lang="en-US" sz="4000" baseline="30000" dirty="0"/>
              <a:t>May we forever stand.</a:t>
            </a:r>
          </a:p>
          <a:p>
            <a:r>
              <a:rPr lang="en-US" sz="4000" baseline="30000" dirty="0"/>
              <a:t>True to our God, true to our native land!</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2" name="TextBox 1"/>
          <p:cNvSpPr txBox="1"/>
          <p:nvPr/>
        </p:nvSpPr>
        <p:spPr>
          <a:xfrm>
            <a:off x="857827" y="824352"/>
            <a:ext cx="10494450" cy="502702"/>
          </a:xfrm>
          <a:prstGeom prst="rect">
            <a:avLst/>
          </a:prstGeom>
          <a:noFill/>
        </p:spPr>
        <p:txBody>
          <a:bodyPr wrap="square" rtlCol="0">
            <a:spAutoFit/>
          </a:bodyPr>
          <a:lstStyle/>
          <a:p>
            <a:pPr>
              <a:spcAft>
                <a:spcPts val="1200"/>
              </a:spcAft>
            </a:pPr>
            <a:endParaRPr lang="en-US" sz="4000" i="1" baseline="30000" dirty="0"/>
          </a:p>
        </p:txBody>
      </p:sp>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037118"/>
            <a:ext cx="10825200" cy="3744574"/>
          </a:xfrm>
          <a:prstGeom prst="rect">
            <a:avLst/>
          </a:prstGeom>
          <a:noFill/>
          <a:ln>
            <a:noFill/>
          </a:ln>
        </p:spPr>
        <p:txBody>
          <a:bodyPr spcFirstLastPara="1" wrap="square" lIns="91425" tIns="45700" rIns="91425" bIns="45700" anchor="t" anchorCtr="0">
            <a:spAutoFit/>
          </a:bodyPr>
          <a:lstStyle/>
          <a:p>
            <a:pPr algn="ctr"/>
            <a:r>
              <a:rPr lang="en-US" sz="7200" b="1" baseline="30000" dirty="0"/>
              <a:t>Freedom in Christ Jesus</a:t>
            </a:r>
          </a:p>
          <a:p>
            <a:pPr algn="ctr"/>
            <a:endParaRPr lang="en-US" sz="4400" baseline="30000" dirty="0">
              <a:solidFill>
                <a:schemeClr val="bg2"/>
              </a:solidFill>
            </a:endParaRPr>
          </a:p>
          <a:p>
            <a:pPr algn="ctr"/>
            <a:r>
              <a:rPr lang="en-US" sz="6000" b="1" baseline="30000" dirty="0">
                <a:solidFill>
                  <a:schemeClr val="bg2"/>
                </a:solidFill>
              </a:rPr>
              <a:t>Focus Scripture:</a:t>
            </a:r>
            <a:r>
              <a:rPr lang="en-US" sz="6000" baseline="30000" dirty="0">
                <a:solidFill>
                  <a:schemeClr val="bg2"/>
                </a:solidFill>
              </a:rPr>
              <a:t> </a:t>
            </a:r>
            <a:r>
              <a:rPr lang="mr-IN" sz="6000" baseline="30000" dirty="0"/>
              <a:t>John 8:31-38 </a:t>
            </a:r>
          </a:p>
          <a:p>
            <a:pPr algn="ctr"/>
            <a:endParaRPr lang="mr-IN" sz="6000" baseline="30000" dirty="0"/>
          </a:p>
          <a:p>
            <a:pPr algn="ctr"/>
            <a:r>
              <a:rPr lang="en-US" sz="6000" i="1" baseline="30000" dirty="0"/>
              <a:t>Key Verse: “So if the Son makes you free, you will be free indeed.” John 8:36 (NRSV)</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0373" y="1322863"/>
            <a:ext cx="10296449" cy="3826647"/>
          </a:xfrm>
          <a:prstGeom prst="rect">
            <a:avLst/>
          </a:prstGeom>
          <a:noFill/>
          <a:ln>
            <a:noFill/>
          </a:ln>
        </p:spPr>
        <p:txBody>
          <a:bodyPr spcFirstLastPara="1" wrap="square" lIns="91425" tIns="45700" rIns="91425" bIns="45700" anchor="t" anchorCtr="0">
            <a:spAutoFit/>
          </a:bodyPr>
          <a:lstStyle/>
          <a:p>
            <a:pPr marL="457200" indent="-457200"/>
            <a:r>
              <a:rPr lang="en-US" sz="2800" baseline="30000" dirty="0" smtClean="0"/>
              <a:t>31	Then </a:t>
            </a:r>
            <a:r>
              <a:rPr lang="en-US" sz="2800" baseline="30000" dirty="0"/>
              <a:t>Jesus said to the Jews who had believed in him, “If you continue in my word, you are truly my disciples;</a:t>
            </a:r>
          </a:p>
          <a:p>
            <a:pPr marL="457200" indent="-457200"/>
            <a:r>
              <a:rPr lang="en-US" sz="2800" baseline="30000" dirty="0" smtClean="0"/>
              <a:t>32	and </a:t>
            </a:r>
            <a:r>
              <a:rPr lang="en-US" sz="2800" baseline="30000" dirty="0"/>
              <a:t>you will know the truth, and the truth will make you free.”</a:t>
            </a:r>
          </a:p>
          <a:p>
            <a:pPr marL="457200" indent="-457200"/>
            <a:r>
              <a:rPr lang="en-US" sz="2800" baseline="30000" dirty="0" smtClean="0"/>
              <a:t>33	They </a:t>
            </a:r>
            <a:r>
              <a:rPr lang="en-US" sz="2800" baseline="30000" dirty="0"/>
              <a:t>answered him, “We are descendants of Abraham and have never been slaves to anyone. What do you mean by saying, ‘You will be made free’?”</a:t>
            </a:r>
          </a:p>
          <a:p>
            <a:pPr marL="457200" indent="-457200"/>
            <a:r>
              <a:rPr lang="en-US" sz="2800" baseline="30000" dirty="0" smtClean="0"/>
              <a:t>34	Jesus </a:t>
            </a:r>
            <a:r>
              <a:rPr lang="en-US" sz="2800" baseline="30000" dirty="0"/>
              <a:t>answered them, “Very truly, I tell you, everyone who commits sin is a slave to sin.</a:t>
            </a:r>
          </a:p>
          <a:p>
            <a:pPr marL="457200" indent="-457200"/>
            <a:r>
              <a:rPr lang="en-US" sz="2800" baseline="30000" dirty="0" smtClean="0"/>
              <a:t>35	The </a:t>
            </a:r>
            <a:r>
              <a:rPr lang="en-US" sz="2800" baseline="30000" dirty="0"/>
              <a:t>slave does not have a permanent place in the household; the son has a place there forever.</a:t>
            </a:r>
          </a:p>
          <a:p>
            <a:pPr marL="457200" indent="-457200"/>
            <a:r>
              <a:rPr lang="en-US" sz="2800" baseline="30000" dirty="0" smtClean="0"/>
              <a:t>36	So </a:t>
            </a:r>
            <a:r>
              <a:rPr lang="en-US" sz="2800" baseline="30000" dirty="0"/>
              <a:t>if the Son makes you free, you will be free indeed.</a:t>
            </a:r>
          </a:p>
          <a:p>
            <a:pPr marL="457200" indent="-457200"/>
            <a:r>
              <a:rPr lang="en-US" sz="2800" baseline="30000" dirty="0" smtClean="0"/>
              <a:t>37	I </a:t>
            </a:r>
            <a:r>
              <a:rPr lang="en-US" sz="2800" baseline="30000" dirty="0"/>
              <a:t>know that you are descendants of Abraham; yet you look for an opportunity to kill me, because there is no place in you for my word.</a:t>
            </a:r>
          </a:p>
          <a:p>
            <a:pPr marL="457200" indent="-457200"/>
            <a:r>
              <a:rPr lang="en-US" sz="2800" baseline="30000" dirty="0" smtClean="0"/>
              <a:t>38</a:t>
            </a:r>
            <a:r>
              <a:rPr lang="en-US" sz="2800" baseline="30000" dirty="0"/>
              <a:t>	I declare what I have seen in the Father’s presence; as for you, you should do what you have heard from the Father.”</a:t>
            </a:r>
          </a:p>
        </p:txBody>
      </p:sp>
      <p:sp>
        <p:nvSpPr>
          <p:cNvPr id="61" name="Google Shape;61;p3"/>
          <p:cNvSpPr txBox="1"/>
          <p:nvPr/>
        </p:nvSpPr>
        <p:spPr>
          <a:xfrm>
            <a:off x="760729" y="842522"/>
            <a:ext cx="10546985" cy="543698"/>
          </a:xfrm>
          <a:prstGeom prst="rect">
            <a:avLst/>
          </a:prstGeom>
          <a:noFill/>
          <a:ln>
            <a:noFill/>
          </a:ln>
        </p:spPr>
        <p:txBody>
          <a:bodyPr spcFirstLastPara="1" wrap="square" lIns="91425" tIns="45700" rIns="91425" bIns="45700" anchor="t" anchorCtr="0">
            <a:spAutoFit/>
          </a:bodyPr>
          <a:lstStyle/>
          <a:p>
            <a:pPr algn="ctr"/>
            <a:r>
              <a:rPr lang="mr-IN" sz="4400" baseline="30000" dirty="0"/>
              <a:t>John 8:31-38 (NRSV)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35244"/>
            <a:ext cx="10559100" cy="25647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a:t>
            </a:r>
            <a:r>
              <a:rPr lang="en-US" sz="6600" b="1" baseline="30000" dirty="0" smtClean="0">
                <a:solidFill>
                  <a:schemeClr val="dk2"/>
                </a:solidFill>
                <a:latin typeface="Quattrocento Sans"/>
                <a:ea typeface="Quattrocento Sans"/>
                <a:cs typeface="Quattrocento Sans"/>
                <a:sym typeface="Quattrocento Sans"/>
              </a:rPr>
              <a:t>Term</a:t>
            </a:r>
            <a:endParaRPr sz="4000" baseline="30000" dirty="0">
              <a:solidFill>
                <a:schemeClr val="dk2"/>
              </a:solidFill>
              <a:latin typeface="Quattrocento Sans"/>
              <a:ea typeface="Quattrocento Sans"/>
              <a:cs typeface="Quattrocento Sans"/>
              <a:sym typeface="Quattrocento Sans"/>
            </a:endParaRPr>
          </a:p>
          <a:p>
            <a:pPr marL="571500" indent="-571500">
              <a:spcAft>
                <a:spcPts val="1200"/>
              </a:spcAft>
              <a:buFont typeface="Arial"/>
              <a:buChar char="•"/>
            </a:pPr>
            <a:r>
              <a:rPr lang="en-US" sz="4000" b="1" baseline="30000" dirty="0"/>
              <a:t>Disciple</a:t>
            </a:r>
            <a:r>
              <a:rPr lang="en-US" sz="4000" baseline="30000" dirty="0"/>
              <a:t> – One who accepts and assists in spreading the doctrines of another; a dedicated follower of Jesus.</a:t>
            </a:r>
          </a:p>
          <a:p>
            <a:pPr marL="571500" indent="-571500">
              <a:spcAft>
                <a:spcPts val="1200"/>
              </a:spcAft>
              <a:buFont typeface="Arial"/>
              <a:buChar char="•"/>
            </a:pPr>
            <a:r>
              <a:rPr lang="en-US" sz="4000" b="1" baseline="30000" dirty="0"/>
              <a:t>Slave</a:t>
            </a:r>
            <a:r>
              <a:rPr lang="en-US" sz="4000" baseline="30000" dirty="0"/>
              <a:t> – Being legally owned as property by another; a metaphorical description of a person’s bondage to sin. </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35525"/>
            <a:ext cx="10559100" cy="2554504"/>
          </a:xfrm>
          <a:prstGeom prst="rect">
            <a:avLst/>
          </a:prstGeom>
          <a:noFill/>
          <a:ln>
            <a:noFill/>
          </a:ln>
        </p:spPr>
        <p:txBody>
          <a:bodyPr spcFirstLastPara="1" wrap="square" lIns="91425" tIns="45700" rIns="91425" bIns="45700" anchor="t" anchorCtr="0">
            <a:spAutoFit/>
          </a:bodyPr>
          <a:lstStyle/>
          <a:p>
            <a:r>
              <a:rPr lang="en-US" sz="4000" baseline="30000" dirty="0"/>
              <a:t>The gospel of John provides this narration of Jesus’ teaching on the enslavement of sin and recognizing a true disciple. John documents several key incidents in which Jesus validates his authority to forgive and redeem others from their sins. As the Pharisees confront Jesus with a woman caught in the act of adultery, he cleverly redirects the issue of sinfulness back to her accusers.</a:t>
            </a: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80108" y="858762"/>
            <a:ext cx="10438748" cy="3375241"/>
          </a:xfrm>
          <a:prstGeom prst="rect">
            <a:avLst/>
          </a:prstGeom>
          <a:noFill/>
          <a:ln>
            <a:noFill/>
          </a:ln>
        </p:spPr>
        <p:txBody>
          <a:bodyPr spcFirstLastPara="1" wrap="square" lIns="91425" tIns="45700" rIns="91425" bIns="45700" anchor="t" anchorCtr="0">
            <a:spAutoFit/>
          </a:bodyPr>
          <a:lstStyle/>
          <a:p>
            <a:r>
              <a:rPr lang="en-US" sz="4000" baseline="30000" dirty="0"/>
              <a:t>John’s gospel provides an extensive narrative that examines the distorted teachings and practices of Jewish law compared to the word of God presented by Jesus. As Jesus enters a discussion with these believers, he recognizes their literal interpretation of every word he presents. His statement that they would be set free leads them to focus on physical bondage. The people question Jesus’ words, as their prideful nature compels them to focus on their heritage as children of Abraham (v. 33). </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605</Words>
  <Application>Microsoft Macintosh PowerPoint</Application>
  <PresentationFormat>Custom</PresentationFormat>
  <Paragraphs>39</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Quattrocento Sans</vt:lpstr>
      <vt:lpstr>Arial Black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25</cp:revision>
  <dcterms:created xsi:type="dcterms:W3CDTF">2018-05-04T03:01:22Z</dcterms:created>
  <dcterms:modified xsi:type="dcterms:W3CDTF">2022-03-05T01:50:57Z</dcterms:modified>
</cp:coreProperties>
</file>