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77" r:id="rId18"/>
    <p:sldId id="278" r:id="rId19"/>
    <p:sldId id="279" r:id="rId20"/>
    <p:sldId id="280"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14" d="100"/>
          <a:sy n="114" d="100"/>
        </p:scale>
        <p:origin x="-112" y="-18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95057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rotWithShape="1">
          <a:blip r:embed="rId3">
            <a:alphaModFix/>
          </a:blip>
          <a:srcRect/>
          <a:stretch/>
        </p:blipFill>
        <p:spPr>
          <a:xfrm>
            <a:off x="1" y="-85607"/>
            <a:ext cx="12321691" cy="7028273"/>
          </a:xfrm>
          <a:prstGeom prst="rect">
            <a:avLst/>
          </a:prstGeom>
          <a:noFill/>
          <a:ln>
            <a:noFill/>
          </a:ln>
        </p:spPr>
      </p:pic>
      <p:sp>
        <p:nvSpPr>
          <p:cNvPr id="49" name="Google Shape;49;p1"/>
          <p:cNvSpPr txBox="1"/>
          <p:nvPr/>
        </p:nvSpPr>
        <p:spPr>
          <a:xfrm>
            <a:off x="387048" y="6478409"/>
            <a:ext cx="4451047" cy="379591"/>
          </a:xfrm>
          <a:prstGeom prst="rect">
            <a:avLst/>
          </a:prstGeom>
          <a:noFill/>
          <a:ln>
            <a:noFill/>
          </a:ln>
        </p:spPr>
        <p:txBody>
          <a:bodyPr spcFirstLastPara="1" wrap="square" lIns="91425" tIns="45700" rIns="91425" bIns="45700" anchor="t" anchorCtr="0">
            <a:spAutoFit/>
          </a:bodyPr>
          <a:lstStyle/>
          <a:p>
            <a:r>
              <a:rPr lang="en-US" sz="2800" b="1" baseline="30000" dirty="0" smtClean="0">
                <a:solidFill>
                  <a:schemeClr val="bg1"/>
                </a:solidFill>
                <a:cs typeface="Arial Black"/>
              </a:rPr>
              <a:t>LESSON 7:  April 17, 2022 (Easter)</a:t>
            </a:r>
            <a:endParaRPr lang="en-US" sz="2800" b="1" baseline="30000" dirty="0">
              <a:solidFill>
                <a:schemeClr val="bg1"/>
              </a:solidFill>
              <a:cs typeface="Arial Black"/>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970343" y="1964263"/>
            <a:ext cx="10595400" cy="2577600"/>
          </a:xfrm>
          <a:prstGeom prst="rect">
            <a:avLst/>
          </a:prstGeom>
          <a:noFill/>
          <a:ln>
            <a:noFill/>
          </a:ln>
        </p:spPr>
        <p:txBody>
          <a:bodyPr spcFirstLastPara="1" wrap="square" lIns="91425" tIns="45700" rIns="91425" bIns="45700" anchor="t" anchorCtr="0">
            <a:normAutofit/>
          </a:bodyPr>
          <a:lstStyle/>
          <a:p>
            <a:r>
              <a:rPr lang="en-US" sz="4000" baseline="30000" dirty="0"/>
              <a:t>On a hot summer evening, when the skies appear threatening, and the rumbling of thunder warns of an approaching storm, many will seek shelter. Although most people are attempting to avoid the rain, the true threat in these thunderstorms, is the lightning.</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991514" y="2116581"/>
            <a:ext cx="10271638" cy="1733807"/>
          </a:xfrm>
          <a:prstGeom prst="rect">
            <a:avLst/>
          </a:prstGeom>
          <a:noFill/>
        </p:spPr>
        <p:txBody>
          <a:bodyPr wrap="square" rtlCol="0">
            <a:spAutoFit/>
          </a:bodyPr>
          <a:lstStyle/>
          <a:p>
            <a:r>
              <a:rPr lang="en-US" sz="4000" baseline="30000" dirty="0"/>
              <a:t>The 21st century has included great accomplishments for humanity. These great accomplishments have led to major medical breakthroughs, engineering brilliance, and incredible creative genius. </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514" y="1581865"/>
            <a:ext cx="10249357" cy="3375282"/>
          </a:xfrm>
          <a:prstGeom prst="rect">
            <a:avLst/>
          </a:prstGeom>
          <a:noFill/>
        </p:spPr>
        <p:txBody>
          <a:bodyPr wrap="square" rtlCol="0">
            <a:spAutoFit/>
          </a:bodyPr>
          <a:lstStyle/>
          <a:p>
            <a:r>
              <a:rPr lang="en-US" sz="4000" baseline="30000" dirty="0"/>
              <a:t>The celebration of Easter is the greatest of all holy days in the Christian faith. There are many commercialized activities that occur such as Easter egg hunts, baskets, and candy. The most important day of our faith has been reduced to bunny rabbits and jellybeans. Despite these distractions, there are still opportunities to recognize the true meaning of this day. Use it as a teaching moment to inform others about the beauty of God’s love and the power of the resurrection.</a:t>
            </a:r>
          </a:p>
        </p:txBody>
      </p:sp>
    </p:spTree>
    <p:extLst>
      <p:ext uri="{BB962C8B-B14F-4D97-AF65-F5344CB8AC3E}">
        <p14:creationId xmlns:p14="http://schemas.microsoft.com/office/powerpoint/2010/main" val="3903284831"/>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716201"/>
            <a:ext cx="10559143" cy="1323398"/>
          </a:xfrm>
          <a:prstGeom prst="rect">
            <a:avLst/>
          </a:prstGeom>
          <a:noFill/>
          <a:ln>
            <a:noFill/>
          </a:ln>
        </p:spPr>
        <p:txBody>
          <a:bodyPr spcFirstLastPara="1" wrap="square" lIns="91425" tIns="45700" rIns="91425" bIns="45700" anchor="t" anchorCtr="0">
            <a:spAutoFit/>
          </a:bodyPr>
          <a:lstStyle/>
          <a:p>
            <a:pPr marL="457200" indent="-457200"/>
            <a:r>
              <a:rPr lang="en-US" sz="4000" baseline="30000" dirty="0"/>
              <a:t>1. 	Many people are still unaware that Jesus is the way to eternal life. What will you do today to share the gospel so that others may decide to celebrate his resurrection with you?</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1707" y="803650"/>
            <a:ext cx="10559143" cy="5427085"/>
          </a:xfrm>
          <a:prstGeom prst="rect">
            <a:avLst/>
          </a:prstGeom>
          <a:noFill/>
          <a:ln>
            <a:noFill/>
          </a:ln>
        </p:spPr>
        <p:txBody>
          <a:bodyPr spcFirstLastPara="1" wrap="square" lIns="91425" tIns="45700" rIns="91425" bIns="45700" anchor="t" anchorCtr="0">
            <a:spAutoFit/>
          </a:bodyPr>
          <a:lstStyle/>
          <a:p>
            <a:r>
              <a:rPr lang="en-US" sz="4000" b="1" baseline="30000" dirty="0"/>
              <a:t>Closing Hymn or Song of Praise: </a:t>
            </a:r>
            <a:r>
              <a:rPr lang="en-US" sz="4000" baseline="30000" dirty="0"/>
              <a:t>“Victory Is Mine” – African American Heritage Hymnal #489</a:t>
            </a:r>
            <a:r>
              <a:rPr lang="en-US" sz="4000" b="1" baseline="30000" dirty="0"/>
              <a:t> </a:t>
            </a:r>
          </a:p>
          <a:p>
            <a:r>
              <a:rPr lang="en-US" sz="4000" b="1" baseline="30000" dirty="0"/>
              <a:t>Closing Prayer: </a:t>
            </a:r>
            <a:r>
              <a:rPr lang="en-US" sz="4000" baseline="30000" dirty="0"/>
              <a:t>God, we gather this morning with our hearts full of praise; lift us. We honor you; we thank you; we glorify your holy name. You have blessed us from last Sunday till this very moment. Thank you. You have helped us climb mountains, survive the valley, and defeat giants. God, your presence has been evident in every moment from the opening of our eyes till the close of the same. You are the merciful, grace-granting, hope-providing, God of yesterday and today. Lead us this morning into a place of healing, a place of peace, a place of purpose. We hand this </a:t>
            </a:r>
            <a:r>
              <a:rPr lang="en-US" sz="4000" i="1" baseline="30000" dirty="0"/>
              <a:t>time</a:t>
            </a:r>
            <a:r>
              <a:rPr lang="en-US" sz="4000" baseline="30000" dirty="0"/>
              <a:t> to you. We have come to glorify you, praise you, worship you, and hear from you. Use each of us. Amen. </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TextBox 1"/>
          <p:cNvSpPr txBox="1"/>
          <p:nvPr/>
        </p:nvSpPr>
        <p:spPr>
          <a:xfrm>
            <a:off x="857827" y="824352"/>
            <a:ext cx="10494450" cy="2041584"/>
          </a:xfrm>
          <a:prstGeom prst="rect">
            <a:avLst/>
          </a:prstGeom>
          <a:noFill/>
        </p:spPr>
        <p:txBody>
          <a:bodyPr wrap="square" rtlCol="0">
            <a:spAutoFit/>
          </a:bodyPr>
          <a:lstStyle/>
          <a:p>
            <a:pPr>
              <a:spcAft>
                <a:spcPts val="1200"/>
              </a:spcAft>
            </a:pPr>
            <a:r>
              <a:rPr lang="en-US" sz="4000" baseline="30000" dirty="0"/>
              <a:t>Adapted from “Congregational Prayers” </a:t>
            </a:r>
          </a:p>
          <a:p>
            <a:pPr>
              <a:spcAft>
                <a:spcPts val="1200"/>
              </a:spcAft>
            </a:pPr>
            <a:r>
              <a:rPr lang="en-US" sz="4000" baseline="30000" dirty="0"/>
              <a:t>By Rev. Florence M. McElroy, 16th District </a:t>
            </a:r>
          </a:p>
          <a:p>
            <a:pPr>
              <a:spcAft>
                <a:spcPts val="1200"/>
              </a:spcAft>
            </a:pPr>
            <a:r>
              <a:rPr lang="en-US" sz="4000" i="1" baseline="30000" dirty="0"/>
              <a:t>The Anvil; </a:t>
            </a:r>
            <a:r>
              <a:rPr lang="en-US" sz="4000" i="1" baseline="30000" dirty="0" err="1"/>
              <a:t>Sankofa</a:t>
            </a:r>
            <a:r>
              <a:rPr lang="en-US" sz="4000" i="1" baseline="30000" dirty="0"/>
              <a:t>: Worshipping God Yesterday, Today and Forever Annual Resource Guide; 2019-2020</a:t>
            </a:r>
            <a:endParaRPr lang="en-US" sz="4000" i="1" baseline="30000" dirty="0"/>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037118"/>
            <a:ext cx="10825200" cy="4360128"/>
          </a:xfrm>
          <a:prstGeom prst="rect">
            <a:avLst/>
          </a:prstGeom>
          <a:noFill/>
          <a:ln>
            <a:noFill/>
          </a:ln>
        </p:spPr>
        <p:txBody>
          <a:bodyPr spcFirstLastPara="1" wrap="square" lIns="91425" tIns="45700" rIns="91425" bIns="45700" anchor="t" anchorCtr="0">
            <a:spAutoFit/>
          </a:bodyPr>
          <a:lstStyle/>
          <a:p>
            <a:pPr algn="ctr"/>
            <a:r>
              <a:rPr lang="en-US" sz="7200" b="1" baseline="30000" dirty="0"/>
              <a:t>The Paschal Lamb Lives!</a:t>
            </a:r>
          </a:p>
          <a:p>
            <a:pPr algn="ctr"/>
            <a:endParaRPr lang="en-US" sz="4400" baseline="30000" dirty="0">
              <a:solidFill>
                <a:schemeClr val="bg2"/>
              </a:solidFill>
            </a:endParaRPr>
          </a:p>
          <a:p>
            <a:pPr algn="ctr"/>
            <a:r>
              <a:rPr lang="en-US" sz="6000" b="1" baseline="30000" dirty="0">
                <a:solidFill>
                  <a:schemeClr val="bg2"/>
                </a:solidFill>
              </a:rPr>
              <a:t>Focus Scripture:</a:t>
            </a:r>
            <a:r>
              <a:rPr lang="en-US" sz="6000" baseline="30000" dirty="0">
                <a:solidFill>
                  <a:schemeClr val="bg2"/>
                </a:solidFill>
              </a:rPr>
              <a:t> </a:t>
            </a:r>
            <a:r>
              <a:rPr lang="en-US" sz="6000" baseline="30000" dirty="0"/>
              <a:t>Matthew 28:1-10</a:t>
            </a:r>
          </a:p>
          <a:p>
            <a:pPr algn="ctr"/>
            <a:endParaRPr lang="en-US" sz="6000" baseline="30000" dirty="0"/>
          </a:p>
          <a:p>
            <a:pPr algn="ctr"/>
            <a:r>
              <a:rPr lang="en-US" sz="6000" i="1" baseline="30000" dirty="0"/>
              <a:t>Key Verse: Jesus said to them, “Do not be afraid; go and tell my brothers to go to Galilee; there they will see me.” Matthew 28:10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1056422" y="1322863"/>
            <a:ext cx="10220400" cy="4688421"/>
          </a:xfrm>
          <a:prstGeom prst="rect">
            <a:avLst/>
          </a:prstGeom>
          <a:noFill/>
          <a:ln>
            <a:noFill/>
          </a:ln>
        </p:spPr>
        <p:txBody>
          <a:bodyPr spcFirstLastPara="1" wrap="square" lIns="91425" tIns="45700" rIns="91425" bIns="45700" anchor="t" anchorCtr="0">
            <a:spAutoFit/>
          </a:bodyPr>
          <a:lstStyle/>
          <a:p>
            <a:pPr marL="457200" indent="-457200"/>
            <a:r>
              <a:rPr lang="en-US" sz="2800" baseline="30000" dirty="0" smtClean="0"/>
              <a:t>1	After </a:t>
            </a:r>
            <a:r>
              <a:rPr lang="en-US" sz="2800" baseline="30000" dirty="0"/>
              <a:t>the </a:t>
            </a:r>
            <a:r>
              <a:rPr lang="en-US" sz="2800" baseline="30000" dirty="0" err="1"/>
              <a:t>sabbath</a:t>
            </a:r>
            <a:r>
              <a:rPr lang="en-US" sz="2800" baseline="30000" dirty="0"/>
              <a:t>, as the first day of the week was dawning, Mary Magdalene and the other Mary went to see the tomb.</a:t>
            </a:r>
          </a:p>
          <a:p>
            <a:pPr marL="457200" indent="-457200"/>
            <a:r>
              <a:rPr lang="en-US" sz="2800" baseline="30000" dirty="0" smtClean="0"/>
              <a:t>2	And </a:t>
            </a:r>
            <a:r>
              <a:rPr lang="en-US" sz="2800" baseline="30000" dirty="0"/>
              <a:t>suddenly there was a great earthquake; for an angel of the Lord, descending from heaven, came and rolled back the stone and sat on it.</a:t>
            </a:r>
          </a:p>
          <a:p>
            <a:pPr marL="457200" indent="-457200"/>
            <a:r>
              <a:rPr lang="en-US" sz="2800" baseline="30000" dirty="0" smtClean="0"/>
              <a:t>3	His </a:t>
            </a:r>
            <a:r>
              <a:rPr lang="en-US" sz="2800" baseline="30000" dirty="0"/>
              <a:t>appearance was like lightning, and his clothing white as snow.</a:t>
            </a:r>
          </a:p>
          <a:p>
            <a:pPr marL="457200" indent="-457200"/>
            <a:r>
              <a:rPr lang="en-US" sz="2800" baseline="30000" dirty="0" smtClean="0"/>
              <a:t>4	For </a:t>
            </a:r>
            <a:r>
              <a:rPr lang="en-US" sz="2800" baseline="30000" dirty="0"/>
              <a:t>fear of him the guards shook and became like dead men.</a:t>
            </a:r>
          </a:p>
          <a:p>
            <a:pPr marL="457200" indent="-457200"/>
            <a:r>
              <a:rPr lang="en-US" sz="2800" baseline="30000" dirty="0" smtClean="0"/>
              <a:t>5	But </a:t>
            </a:r>
            <a:r>
              <a:rPr lang="en-US" sz="2800" baseline="30000" dirty="0"/>
              <a:t>the angel said to the women, “Do not be afraid; I know that you are looking for Jesus who was crucified.</a:t>
            </a:r>
          </a:p>
          <a:p>
            <a:pPr marL="457200" indent="-457200"/>
            <a:r>
              <a:rPr lang="en-US" sz="2800" baseline="30000" dirty="0" smtClean="0"/>
              <a:t>6	He </a:t>
            </a:r>
            <a:r>
              <a:rPr lang="en-US" sz="2800" baseline="30000" dirty="0"/>
              <a:t>is not here; for he has been raised, as he said. Come, see the place where he lay.</a:t>
            </a:r>
          </a:p>
          <a:p>
            <a:pPr marL="457200" indent="-457200"/>
            <a:r>
              <a:rPr lang="en-US" sz="2800" baseline="30000" dirty="0" smtClean="0"/>
              <a:t>7	Then </a:t>
            </a:r>
            <a:r>
              <a:rPr lang="en-US" sz="2800" baseline="30000" dirty="0"/>
              <a:t>go quickly and tell his disciples, ‘He has been raised from the dead, and indeed he is going ahead of you to Galilee; there you will see him.’ This is my message for you.”</a:t>
            </a:r>
          </a:p>
          <a:p>
            <a:pPr marL="457200" indent="-457200"/>
            <a:r>
              <a:rPr lang="en-US" sz="2800" baseline="30000" dirty="0" smtClean="0"/>
              <a:t>8	So </a:t>
            </a:r>
            <a:r>
              <a:rPr lang="en-US" sz="2800" baseline="30000" dirty="0"/>
              <a:t>they left the tomb quickly with fear and great joy, and ran to tell his disciples.</a:t>
            </a:r>
          </a:p>
          <a:p>
            <a:pPr marL="457200" indent="-457200"/>
            <a:r>
              <a:rPr lang="en-US" sz="2800" baseline="30000" dirty="0" smtClean="0"/>
              <a:t>9	Suddenly </a:t>
            </a:r>
            <a:r>
              <a:rPr lang="en-US" sz="2800" baseline="30000" dirty="0"/>
              <a:t>Jesus met them and said, “Greetings!” And they came to him, took hold of his feet, and worshiped him.</a:t>
            </a:r>
          </a:p>
          <a:p>
            <a:pPr marL="457200" indent="-457200"/>
            <a:r>
              <a:rPr lang="en-US" sz="2800" baseline="30000" dirty="0" smtClean="0"/>
              <a:t>10</a:t>
            </a:r>
            <a:r>
              <a:rPr lang="en-US" sz="2800" baseline="30000" dirty="0"/>
              <a:t>	Then Jesus said to them, “Do not be afraid; go and tell my brothers to go to Galilee; there they will see me.”</a:t>
            </a:r>
          </a:p>
        </p:txBody>
      </p:sp>
      <p:sp>
        <p:nvSpPr>
          <p:cNvPr id="61" name="Google Shape;61;p3"/>
          <p:cNvSpPr txBox="1"/>
          <p:nvPr/>
        </p:nvSpPr>
        <p:spPr>
          <a:xfrm>
            <a:off x="760729" y="842522"/>
            <a:ext cx="10546985" cy="543698"/>
          </a:xfrm>
          <a:prstGeom prst="rect">
            <a:avLst/>
          </a:prstGeom>
          <a:noFill/>
          <a:ln>
            <a:noFill/>
          </a:ln>
        </p:spPr>
        <p:txBody>
          <a:bodyPr spcFirstLastPara="1" wrap="square" lIns="91425" tIns="45700" rIns="91425" bIns="45700" anchor="t" anchorCtr="0">
            <a:spAutoFit/>
          </a:bodyPr>
          <a:lstStyle/>
          <a:p>
            <a:pPr algn="ctr"/>
            <a:r>
              <a:rPr lang="en-US" sz="4400" baseline="30000" dirty="0"/>
              <a:t>Matthew 28:1-10 (NRSV)</a:t>
            </a:r>
            <a:endParaRPr lang="en-US" sz="4400" b="1" baseline="30000"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35244"/>
            <a:ext cx="10559100" cy="29751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a:t>
            </a:r>
            <a:r>
              <a:rPr lang="en-US" sz="6600" b="1" baseline="30000" dirty="0" smtClean="0">
                <a:solidFill>
                  <a:schemeClr val="dk2"/>
                </a:solidFill>
                <a:latin typeface="Quattrocento Sans"/>
                <a:ea typeface="Quattrocento Sans"/>
                <a:cs typeface="Quattrocento Sans"/>
                <a:sym typeface="Quattrocento Sans"/>
              </a:rPr>
              <a:t>Term</a:t>
            </a:r>
            <a:endParaRPr sz="4000" baseline="30000" dirty="0">
              <a:solidFill>
                <a:schemeClr val="dk2"/>
              </a:solidFill>
              <a:latin typeface="Quattrocento Sans"/>
              <a:ea typeface="Quattrocento Sans"/>
              <a:cs typeface="Quattrocento Sans"/>
              <a:sym typeface="Quattrocento Sans"/>
            </a:endParaRPr>
          </a:p>
          <a:p>
            <a:pPr marL="571500" indent="-571500">
              <a:spcAft>
                <a:spcPts val="1200"/>
              </a:spcAft>
              <a:buFont typeface="Arial"/>
              <a:buChar char="•"/>
            </a:pPr>
            <a:r>
              <a:rPr lang="en-US" sz="4000" b="1" baseline="30000" dirty="0"/>
              <a:t>Earthquake</a:t>
            </a:r>
            <a:r>
              <a:rPr lang="en-US" sz="4000" baseline="30000" dirty="0"/>
              <a:t> – A sudden and violent shaking of the ground; earthquakes are symbolic of change; also used figuratively to illustrate God’s power.</a:t>
            </a:r>
          </a:p>
          <a:p>
            <a:pPr marL="571500" indent="-571500">
              <a:spcAft>
                <a:spcPts val="1200"/>
              </a:spcAft>
              <a:buFont typeface="Arial"/>
              <a:buChar char="•"/>
            </a:pPr>
            <a:r>
              <a:rPr lang="en-US" sz="4000" b="1" baseline="30000" dirty="0"/>
              <a:t>Lightning</a:t>
            </a:r>
            <a:r>
              <a:rPr lang="en-US" sz="4000" baseline="30000" dirty="0"/>
              <a:t> – Thunder is often spoken of as a token of God’s wrath; lightning denotes brilliance, enlightenment. </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35525"/>
            <a:ext cx="10559100" cy="3785610"/>
          </a:xfrm>
          <a:prstGeom prst="rect">
            <a:avLst/>
          </a:prstGeom>
          <a:noFill/>
          <a:ln>
            <a:noFill/>
          </a:ln>
        </p:spPr>
        <p:txBody>
          <a:bodyPr spcFirstLastPara="1" wrap="square" lIns="91425" tIns="45700" rIns="91425" bIns="45700" anchor="t" anchorCtr="0">
            <a:spAutoFit/>
          </a:bodyPr>
          <a:lstStyle/>
          <a:p>
            <a:r>
              <a:rPr lang="en-US" sz="4000" baseline="30000" dirty="0"/>
              <a:t>Most adults have experienced a tragedy or loss that has caused them great sadness or disappointment. These moments in life can bring great heartache and pain. That is what these three women were experiencing as they approached the tomb of Jesus. Yet, they were determined to go to the grave and anoint his body</a:t>
            </a:r>
            <a:r>
              <a:rPr lang="en-US" sz="4000" baseline="30000" dirty="0" smtClean="0"/>
              <a:t>. </a:t>
            </a:r>
            <a:r>
              <a:rPr lang="en-US" sz="4000" baseline="30000" dirty="0"/>
              <a:t>Their faithfulness and steadfast commitment to the Lord led them to be the first witnesses of the empty tomb and the theophany encounter of an angelic being followed by the appearance of Jesus himself.</a:t>
            </a:r>
          </a:p>
          <a:p>
            <a:endParaRPr lang="en-US" sz="4000" baseline="30000" dirty="0"/>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80108" y="858762"/>
            <a:ext cx="10438748" cy="5016716"/>
          </a:xfrm>
          <a:prstGeom prst="rect">
            <a:avLst/>
          </a:prstGeom>
          <a:noFill/>
          <a:ln>
            <a:noFill/>
          </a:ln>
        </p:spPr>
        <p:txBody>
          <a:bodyPr spcFirstLastPara="1" wrap="square" lIns="91425" tIns="45700" rIns="91425" bIns="45700" anchor="t" anchorCtr="0">
            <a:spAutoFit/>
          </a:bodyPr>
          <a:lstStyle/>
          <a:p>
            <a:r>
              <a:rPr lang="en-US" sz="4000" baseline="30000" dirty="0"/>
              <a:t>When reading this account of the resurrection, there are points we should observe. The women could not go to the tomb during the Sabbath – they waited until the new day dawned. They were unsure of how to gain access to the grave with the stone blocking the entrance. With only two women identified in Matthew’s text, this task would be extremely difficult, leaving them to rely on the guards to assist them. Their determination was evident. The combination of the earthquake and lightning may have been events occurring simultaneously, increasing their fears. The women’s report of an angel’s presence caused further alarm. Fear and shock are to be expected. Their minds struggled to absorb these events and understand what was happening.</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742</Words>
  <Application>Microsoft Macintosh PowerPoint</Application>
  <PresentationFormat>Custom</PresentationFormat>
  <Paragraphs>34</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Quattrocento Sans</vt:lpstr>
      <vt:lpstr>Arial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23</cp:revision>
  <dcterms:created xsi:type="dcterms:W3CDTF">2018-05-04T03:01:22Z</dcterms:created>
  <dcterms:modified xsi:type="dcterms:W3CDTF">2022-03-04T23:02:10Z</dcterms:modified>
</cp:coreProperties>
</file>