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77" r:id="rId18"/>
    <p:sldId id="278" r:id="rId19"/>
    <p:sldId id="279" r:id="rId20"/>
    <p:sldId id="280"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14" d="100"/>
          <a:sy n="114" d="100"/>
        </p:scale>
        <p:origin x="-112" y="-18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95057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rotWithShape="1">
          <a:blip r:embed="rId3">
            <a:alphaModFix/>
          </a:blip>
          <a:srcRect/>
          <a:stretch/>
        </p:blipFill>
        <p:spPr>
          <a:xfrm>
            <a:off x="1" y="-85607"/>
            <a:ext cx="12321691" cy="7028273"/>
          </a:xfrm>
          <a:prstGeom prst="rect">
            <a:avLst/>
          </a:prstGeom>
          <a:noFill/>
          <a:ln>
            <a:noFill/>
          </a:ln>
        </p:spPr>
      </p:pic>
      <p:sp>
        <p:nvSpPr>
          <p:cNvPr id="49" name="Google Shape;49;p1"/>
          <p:cNvSpPr txBox="1"/>
          <p:nvPr/>
        </p:nvSpPr>
        <p:spPr>
          <a:xfrm>
            <a:off x="387048" y="6478409"/>
            <a:ext cx="4451047" cy="379591"/>
          </a:xfrm>
          <a:prstGeom prst="rect">
            <a:avLst/>
          </a:prstGeom>
          <a:noFill/>
          <a:ln>
            <a:noFill/>
          </a:ln>
        </p:spPr>
        <p:txBody>
          <a:bodyPr spcFirstLastPara="1" wrap="square" lIns="91425" tIns="45700" rIns="91425" bIns="45700" anchor="t" anchorCtr="0">
            <a:spAutoFit/>
          </a:bodyPr>
          <a:lstStyle/>
          <a:p>
            <a:r>
              <a:rPr lang="en-US" sz="2800" b="1" baseline="30000" dirty="0" smtClean="0">
                <a:solidFill>
                  <a:schemeClr val="bg1"/>
                </a:solidFill>
                <a:cs typeface="Arial Black"/>
              </a:rPr>
              <a:t>LESSON 13:  May 29, 2022 </a:t>
            </a:r>
            <a:endParaRPr lang="en-US" sz="2800" b="1" baseline="30000" dirty="0">
              <a:solidFill>
                <a:schemeClr val="bg1"/>
              </a:solidFill>
              <a:cs typeface="Arial Black"/>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970343" y="1964263"/>
            <a:ext cx="10595400" cy="2577600"/>
          </a:xfrm>
          <a:prstGeom prst="rect">
            <a:avLst/>
          </a:prstGeom>
          <a:noFill/>
          <a:ln>
            <a:noFill/>
          </a:ln>
        </p:spPr>
        <p:txBody>
          <a:bodyPr spcFirstLastPara="1" wrap="square" lIns="91425" tIns="45700" rIns="91425" bIns="45700" anchor="t" anchorCtr="0">
            <a:normAutofit/>
          </a:bodyPr>
          <a:lstStyle/>
          <a:p>
            <a:r>
              <a:rPr lang="en-US" sz="4000" baseline="30000" dirty="0"/>
              <a:t>In </a:t>
            </a:r>
            <a:r>
              <a:rPr lang="en-US" sz="4000" baseline="30000" dirty="0" err="1"/>
              <a:t>Renita</a:t>
            </a:r>
            <a:r>
              <a:rPr lang="en-US" sz="4000" baseline="30000" dirty="0"/>
              <a:t> Weems’s book, </a:t>
            </a:r>
            <a:r>
              <a:rPr lang="en-US" sz="4000" i="1" baseline="30000" dirty="0"/>
              <a:t>Listening for God, A Minister’s Journey Through Silence and Doubt</a:t>
            </a:r>
            <a:r>
              <a:rPr lang="en-US" sz="4000" baseline="30000" dirty="0"/>
              <a:t>, she illustrates a struggle that everyone has with maintaining a spiritual connection with God. Some might assume that clergy are always able to tap into the power of the Holy Spirit and defeat every demon that comes their way.</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969233" y="880052"/>
            <a:ext cx="10271638" cy="2964913"/>
          </a:xfrm>
          <a:prstGeom prst="rect">
            <a:avLst/>
          </a:prstGeom>
          <a:noFill/>
        </p:spPr>
        <p:txBody>
          <a:bodyPr wrap="square" rtlCol="0">
            <a:spAutoFit/>
          </a:bodyPr>
          <a:lstStyle/>
          <a:p>
            <a:r>
              <a:rPr lang="en-US" sz="4000" i="1" baseline="30000" dirty="0"/>
              <a:t>Unholy Ghost: Writers on Depression</a:t>
            </a:r>
            <a:r>
              <a:rPr lang="en-US" sz="4000" baseline="30000" dirty="0"/>
              <a:t> is a national bestseller edited by Nell Casey. The book captures reflections by writers who have struggled with some form of depression throughout their lives. Persistent sadness often leads a person to seek other remedies such as drinking alcohol or taking illicit drugs. In some cases, prescribed medications proved effective for some of these writers, as well as others who experience bouts with depression. </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514" y="857771"/>
            <a:ext cx="10249357" cy="2554544"/>
          </a:xfrm>
          <a:prstGeom prst="rect">
            <a:avLst/>
          </a:prstGeom>
          <a:noFill/>
        </p:spPr>
        <p:txBody>
          <a:bodyPr wrap="square" rtlCol="0">
            <a:spAutoFit/>
          </a:bodyPr>
          <a:lstStyle/>
          <a:p>
            <a:r>
              <a:rPr lang="en-US" sz="4000" baseline="30000" dirty="0"/>
              <a:t>A person who can remain spiritually connected to God is someone who finds joy amid hardships and pain. This scripture is a prescription for those who are suffering from the world’s chaos and stress. It is a treatment plan that can only be obtained through a personal relationship with Christ and the indwelling of the Holy Spirit.</a:t>
            </a:r>
          </a:p>
        </p:txBody>
      </p:sp>
    </p:spTree>
    <p:extLst>
      <p:ext uri="{BB962C8B-B14F-4D97-AF65-F5344CB8AC3E}">
        <p14:creationId xmlns:p14="http://schemas.microsoft.com/office/powerpoint/2010/main" val="3903284831"/>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716201"/>
            <a:ext cx="10559143" cy="1733767"/>
          </a:xfrm>
          <a:prstGeom prst="rect">
            <a:avLst/>
          </a:prstGeom>
          <a:noFill/>
          <a:ln>
            <a:noFill/>
          </a:ln>
        </p:spPr>
        <p:txBody>
          <a:bodyPr spcFirstLastPara="1" wrap="square" lIns="91425" tIns="45700" rIns="91425" bIns="45700" anchor="t" anchorCtr="0">
            <a:spAutoFit/>
          </a:bodyPr>
          <a:lstStyle/>
          <a:p>
            <a:pPr marL="457200" indent="-457200"/>
            <a:r>
              <a:rPr lang="en-US" sz="4000" baseline="30000" dirty="0"/>
              <a:t>1.  The fruits of the spirit are offered to every believer, to grow in grace, resist temptation, and become stronger disciples. Discuss those which specifically will benefit your current growth and the growth of your church and explain why. </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1707" y="803650"/>
            <a:ext cx="10559143" cy="5580974"/>
          </a:xfrm>
          <a:prstGeom prst="rect">
            <a:avLst/>
          </a:prstGeom>
          <a:noFill/>
          <a:ln>
            <a:noFill/>
          </a:ln>
        </p:spPr>
        <p:txBody>
          <a:bodyPr spcFirstLastPara="1" wrap="square" lIns="91425" tIns="45700" rIns="91425" bIns="45700" anchor="t" anchorCtr="0">
            <a:spAutoFit/>
          </a:bodyPr>
          <a:lstStyle/>
          <a:p>
            <a:pPr>
              <a:spcAft>
                <a:spcPts val="1200"/>
              </a:spcAft>
            </a:pPr>
            <a:r>
              <a:rPr lang="en-US" sz="4000" b="1" baseline="30000" dirty="0"/>
              <a:t>Closing Hymn or Song of Praise: </a:t>
            </a:r>
            <a:r>
              <a:rPr lang="en-US" sz="4000" baseline="30000" dirty="0"/>
              <a:t>“There’s a Sweet, Sweet Spirit” – AME Hymn #196</a:t>
            </a:r>
          </a:p>
          <a:p>
            <a:pPr>
              <a:spcAft>
                <a:spcPts val="1200"/>
              </a:spcAft>
            </a:pPr>
            <a:r>
              <a:rPr lang="en-US" sz="4000" b="1" baseline="30000" dirty="0"/>
              <a:t>Closing Prayer: </a:t>
            </a:r>
            <a:r>
              <a:rPr lang="en-US" sz="4000" baseline="30000" dirty="0"/>
              <a:t>In the midst of life and deeds it is easy to have endurance and strength and determination, but thy word, O Lord, teaches us, that this is not enough to bring good to the world- to bring them to accomplishment and full fruition. We must not be content with plans, ambitions, and resolves, with part of a message or part of an education, but be set and determined to fulfill the promise and complete the task and secure the full training. Such men and women alone does God save by lifting them above and raising them to higher worlds and wider prospects. Give us then, O God, to resist today the temptation of shirking, and the grit to endure to the end. Amen. </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3" name="TextBox 2"/>
          <p:cNvSpPr txBox="1"/>
          <p:nvPr/>
        </p:nvSpPr>
        <p:spPr>
          <a:xfrm>
            <a:off x="902389" y="880052"/>
            <a:ext cx="10394185" cy="1066958"/>
          </a:xfrm>
          <a:prstGeom prst="rect">
            <a:avLst/>
          </a:prstGeom>
          <a:noFill/>
        </p:spPr>
        <p:txBody>
          <a:bodyPr wrap="square" rtlCol="0">
            <a:spAutoFit/>
          </a:bodyPr>
          <a:lstStyle/>
          <a:p>
            <a:pPr>
              <a:spcAft>
                <a:spcPts val="1200"/>
              </a:spcAft>
            </a:pPr>
            <a:r>
              <a:rPr lang="en-US" sz="4000" baseline="30000" dirty="0"/>
              <a:t>A Prayer for Endurance</a:t>
            </a:r>
          </a:p>
          <a:p>
            <a:pPr>
              <a:spcAft>
                <a:spcPts val="1200"/>
              </a:spcAft>
            </a:pPr>
            <a:r>
              <a:rPr lang="en-US" sz="4000" baseline="30000" dirty="0"/>
              <a:t>By William Edward </a:t>
            </a:r>
            <a:r>
              <a:rPr lang="en-US" sz="4000" baseline="30000" dirty="0" err="1"/>
              <a:t>Burghardt</a:t>
            </a:r>
            <a:r>
              <a:rPr lang="en-US" sz="4000" baseline="30000" dirty="0"/>
              <a:t> </a:t>
            </a:r>
            <a:r>
              <a:rPr lang="en-US" sz="4000" baseline="30000"/>
              <a:t>DuBois</a:t>
            </a:r>
            <a:endParaRPr lang="en-US" sz="4000" baseline="30000" dirty="0"/>
          </a:p>
        </p:txBody>
      </p:sp>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037118"/>
            <a:ext cx="10825200" cy="3744574"/>
          </a:xfrm>
          <a:prstGeom prst="rect">
            <a:avLst/>
          </a:prstGeom>
          <a:noFill/>
          <a:ln>
            <a:noFill/>
          </a:ln>
        </p:spPr>
        <p:txBody>
          <a:bodyPr spcFirstLastPara="1" wrap="square" lIns="91425" tIns="45700" rIns="91425" bIns="45700" anchor="t" anchorCtr="0">
            <a:spAutoFit/>
          </a:bodyPr>
          <a:lstStyle/>
          <a:p>
            <a:pPr algn="ctr"/>
            <a:r>
              <a:rPr lang="en-US" sz="7200" b="1" baseline="30000" dirty="0"/>
              <a:t>The Spiritual Fruit of Freedom</a:t>
            </a:r>
          </a:p>
          <a:p>
            <a:pPr algn="ctr"/>
            <a:endParaRPr lang="en-US" sz="4400" baseline="30000" dirty="0">
              <a:solidFill>
                <a:schemeClr val="bg2"/>
              </a:solidFill>
            </a:endParaRPr>
          </a:p>
          <a:p>
            <a:pPr algn="ctr"/>
            <a:r>
              <a:rPr lang="en-US" sz="6000" b="1" baseline="30000" dirty="0">
                <a:solidFill>
                  <a:schemeClr val="bg2"/>
                </a:solidFill>
              </a:rPr>
              <a:t>Focus Scripture:</a:t>
            </a:r>
            <a:r>
              <a:rPr lang="en-US" sz="6000" baseline="30000" dirty="0">
                <a:solidFill>
                  <a:schemeClr val="bg2"/>
                </a:solidFill>
              </a:rPr>
              <a:t> </a:t>
            </a:r>
            <a:r>
              <a:rPr lang="it-IT" sz="6000" baseline="30000" dirty="0"/>
              <a:t> </a:t>
            </a:r>
            <a:r>
              <a:rPr lang="nb-NO" sz="6000" baseline="30000" dirty="0" err="1"/>
              <a:t>Galatians</a:t>
            </a:r>
            <a:r>
              <a:rPr lang="nb-NO" sz="6000" baseline="30000" dirty="0"/>
              <a:t> 5:16-</a:t>
            </a:r>
            <a:r>
              <a:rPr lang="nb-NO" sz="6000" baseline="30000" dirty="0" smtClean="0"/>
              <a:t>26</a:t>
            </a:r>
            <a:endParaRPr lang="nb-NO" sz="6000" baseline="30000" dirty="0"/>
          </a:p>
          <a:p>
            <a:pPr algn="ctr"/>
            <a:endParaRPr lang="nb-NO" sz="6000" b="1" baseline="30000" dirty="0"/>
          </a:p>
          <a:p>
            <a:pPr algn="ctr"/>
            <a:r>
              <a:rPr lang="nb-NO" sz="6000" b="1" i="1" baseline="30000" dirty="0"/>
              <a:t>Key Verse: </a:t>
            </a:r>
            <a:r>
              <a:rPr lang="nb-NO" sz="6000" i="1" baseline="30000" dirty="0"/>
              <a:t>If </a:t>
            </a:r>
            <a:r>
              <a:rPr lang="nb-NO" sz="6000" i="1" baseline="30000" dirty="0" err="1"/>
              <a:t>we</a:t>
            </a:r>
            <a:r>
              <a:rPr lang="nb-NO" sz="6000" i="1" baseline="30000" dirty="0"/>
              <a:t> live by </a:t>
            </a:r>
            <a:r>
              <a:rPr lang="nb-NO" sz="6000" i="1" baseline="30000" dirty="0" err="1"/>
              <a:t>the</a:t>
            </a:r>
            <a:r>
              <a:rPr lang="nb-NO" sz="6000" i="1" baseline="30000" dirty="0"/>
              <a:t> Spirit, let </a:t>
            </a:r>
            <a:r>
              <a:rPr lang="nb-NO" sz="6000" i="1" baseline="30000" dirty="0" err="1"/>
              <a:t>us</a:t>
            </a:r>
            <a:r>
              <a:rPr lang="nb-NO" sz="6000" i="1" baseline="30000" dirty="0"/>
              <a:t> </a:t>
            </a:r>
            <a:r>
              <a:rPr lang="nb-NO" sz="6000" i="1" baseline="30000" dirty="0" err="1"/>
              <a:t>also</a:t>
            </a:r>
            <a:r>
              <a:rPr lang="nb-NO" sz="6000" i="1" baseline="30000" dirty="0"/>
              <a:t> be </a:t>
            </a:r>
            <a:r>
              <a:rPr lang="nb-NO" sz="6000" i="1" baseline="30000" dirty="0" err="1"/>
              <a:t>guided</a:t>
            </a:r>
            <a:r>
              <a:rPr lang="nb-NO" sz="6000" i="1" baseline="30000" dirty="0"/>
              <a:t> by </a:t>
            </a:r>
            <a:r>
              <a:rPr lang="nb-NO" sz="6000" i="1" baseline="30000" dirty="0" err="1"/>
              <a:t>the</a:t>
            </a:r>
            <a:r>
              <a:rPr lang="nb-NO" sz="6000" i="1" baseline="30000" dirty="0"/>
              <a:t> Spirit. </a:t>
            </a:r>
            <a:r>
              <a:rPr lang="nb-NO" sz="6000" i="1" baseline="30000" dirty="0" err="1"/>
              <a:t>Galatians</a:t>
            </a:r>
            <a:r>
              <a:rPr lang="nb-NO" sz="6000" i="1" baseline="30000" dirty="0"/>
              <a:t> 5:25 (NRSV)</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0373" y="1322863"/>
            <a:ext cx="10296449" cy="4113905"/>
          </a:xfrm>
          <a:prstGeom prst="rect">
            <a:avLst/>
          </a:prstGeom>
          <a:noFill/>
          <a:ln>
            <a:noFill/>
          </a:ln>
        </p:spPr>
        <p:txBody>
          <a:bodyPr spcFirstLastPara="1" wrap="square" lIns="91425" tIns="45700" rIns="91425" bIns="45700" anchor="t" anchorCtr="0">
            <a:spAutoFit/>
          </a:bodyPr>
          <a:lstStyle/>
          <a:p>
            <a:pPr marL="457200" indent="-457200"/>
            <a:r>
              <a:rPr lang="en-US" sz="2800" baseline="30000" dirty="0" smtClean="0"/>
              <a:t>16	Live </a:t>
            </a:r>
            <a:r>
              <a:rPr lang="en-US" sz="2800" baseline="30000" dirty="0"/>
              <a:t>by the Spirit, I say, and do not gratify the desires of the flesh.</a:t>
            </a:r>
          </a:p>
          <a:p>
            <a:pPr marL="457200" indent="-457200"/>
            <a:r>
              <a:rPr lang="en-US" sz="2800" baseline="30000" dirty="0" smtClean="0"/>
              <a:t>17	For </a:t>
            </a:r>
            <a:r>
              <a:rPr lang="en-US" sz="2800" baseline="30000" dirty="0"/>
              <a:t>what the flesh desires is opposed to the Spirit, and what the Spirit desires is opposed to the flesh; for these are opposed to each other, to prevent you from doing what you want.</a:t>
            </a:r>
          </a:p>
          <a:p>
            <a:pPr marL="457200" indent="-457200"/>
            <a:r>
              <a:rPr lang="en-US" sz="2800" baseline="30000" dirty="0" smtClean="0"/>
              <a:t>18	But </a:t>
            </a:r>
            <a:r>
              <a:rPr lang="en-US" sz="2800" baseline="30000" dirty="0"/>
              <a:t>if you are led by the Spirit, you are not subject to the law.</a:t>
            </a:r>
          </a:p>
          <a:p>
            <a:pPr marL="457200" indent="-457200"/>
            <a:r>
              <a:rPr lang="en-US" sz="2800" baseline="30000" dirty="0" smtClean="0"/>
              <a:t>19	Now </a:t>
            </a:r>
            <a:r>
              <a:rPr lang="en-US" sz="2800" baseline="30000" dirty="0"/>
              <a:t>the works of the flesh are obvious: fornication, impurity, licentiousness,</a:t>
            </a:r>
          </a:p>
          <a:p>
            <a:pPr marL="457200" indent="-457200"/>
            <a:r>
              <a:rPr lang="en-US" sz="2800" baseline="30000" dirty="0" smtClean="0"/>
              <a:t>20	idolatry</a:t>
            </a:r>
            <a:r>
              <a:rPr lang="en-US" sz="2800" baseline="30000" dirty="0"/>
              <a:t>, sorcery, enmities, strife, jealousy, anger, quarrels, dissensions, factions,</a:t>
            </a:r>
          </a:p>
          <a:p>
            <a:pPr marL="457200" indent="-457200"/>
            <a:r>
              <a:rPr lang="en-US" sz="2800" baseline="30000" dirty="0" smtClean="0"/>
              <a:t>21	envy</a:t>
            </a:r>
            <a:r>
              <a:rPr lang="en-US" sz="2800" baseline="30000" dirty="0"/>
              <a:t>, drunkenness, carousing, and things like these. I am warning you, as I warned you before: those who do such things will not inherit the kingdom of God.</a:t>
            </a:r>
          </a:p>
          <a:p>
            <a:pPr marL="457200" indent="-457200"/>
            <a:r>
              <a:rPr lang="en-US" sz="2800" baseline="30000" dirty="0" smtClean="0"/>
              <a:t>22	By </a:t>
            </a:r>
            <a:r>
              <a:rPr lang="en-US" sz="2800" baseline="30000" dirty="0"/>
              <a:t>contrast, the fruit of the Spirit is love, joy, peace, patience, kindness, generosity, faithfulness,</a:t>
            </a:r>
          </a:p>
          <a:p>
            <a:pPr marL="457200" indent="-457200"/>
            <a:r>
              <a:rPr lang="en-US" sz="2800" baseline="30000" dirty="0" smtClean="0"/>
              <a:t>23	gentleness</a:t>
            </a:r>
            <a:r>
              <a:rPr lang="en-US" sz="2800" baseline="30000" dirty="0"/>
              <a:t>, and self-control. There is no law against such things.</a:t>
            </a:r>
          </a:p>
          <a:p>
            <a:pPr marL="457200" indent="-457200"/>
            <a:r>
              <a:rPr lang="en-US" sz="2800" baseline="30000" dirty="0" smtClean="0"/>
              <a:t>24	And </a:t>
            </a:r>
            <a:r>
              <a:rPr lang="en-US" sz="2800" baseline="30000" dirty="0"/>
              <a:t>those who belong to Christ Jesus have crucified the flesh with its passions and desires.</a:t>
            </a:r>
          </a:p>
          <a:p>
            <a:pPr marL="457200" indent="-457200"/>
            <a:r>
              <a:rPr lang="en-US" sz="2800" baseline="30000" dirty="0" smtClean="0"/>
              <a:t>25	If </a:t>
            </a:r>
            <a:r>
              <a:rPr lang="en-US" sz="2800" baseline="30000" dirty="0"/>
              <a:t>we live by the Spirit, let us also be guided by the Spirit.</a:t>
            </a:r>
          </a:p>
          <a:p>
            <a:pPr marL="457200" indent="-457200"/>
            <a:r>
              <a:rPr lang="en-US" sz="2800" baseline="30000" dirty="0" smtClean="0"/>
              <a:t>26</a:t>
            </a:r>
            <a:r>
              <a:rPr lang="en-US" sz="2800" baseline="30000" dirty="0"/>
              <a:t>	Let us not become conceited, competing against one another, envying one another.</a:t>
            </a:r>
          </a:p>
        </p:txBody>
      </p:sp>
      <p:sp>
        <p:nvSpPr>
          <p:cNvPr id="61" name="Google Shape;61;p3"/>
          <p:cNvSpPr txBox="1"/>
          <p:nvPr/>
        </p:nvSpPr>
        <p:spPr>
          <a:xfrm>
            <a:off x="760729" y="842522"/>
            <a:ext cx="10546985" cy="543698"/>
          </a:xfrm>
          <a:prstGeom prst="rect">
            <a:avLst/>
          </a:prstGeom>
          <a:noFill/>
          <a:ln>
            <a:noFill/>
          </a:ln>
        </p:spPr>
        <p:txBody>
          <a:bodyPr spcFirstLastPara="1" wrap="square" lIns="91425" tIns="45700" rIns="91425" bIns="45700" anchor="t" anchorCtr="0">
            <a:spAutoFit/>
          </a:bodyPr>
          <a:lstStyle/>
          <a:p>
            <a:pPr algn="ctr"/>
            <a:r>
              <a:rPr lang="en-US" sz="4400" baseline="30000" dirty="0"/>
              <a:t>Galatians 5:16-26 (NRSV)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35244"/>
            <a:ext cx="10559100" cy="18979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1200"/>
              </a:spcAft>
              <a:buNone/>
            </a:pPr>
            <a:r>
              <a:rPr lang="en-US" sz="6600" b="1" baseline="30000" dirty="0">
                <a:solidFill>
                  <a:schemeClr val="dk2"/>
                </a:solidFill>
                <a:latin typeface="Quattrocento Sans"/>
                <a:ea typeface="Quattrocento Sans"/>
                <a:cs typeface="Quattrocento Sans"/>
                <a:sym typeface="Quattrocento Sans"/>
              </a:rPr>
              <a:t>Key </a:t>
            </a:r>
            <a:r>
              <a:rPr lang="en-US" sz="6600" b="1" baseline="30000" dirty="0" smtClean="0">
                <a:solidFill>
                  <a:schemeClr val="dk2"/>
                </a:solidFill>
                <a:latin typeface="Quattrocento Sans"/>
                <a:ea typeface="Quattrocento Sans"/>
                <a:cs typeface="Quattrocento Sans"/>
                <a:sym typeface="Quattrocento Sans"/>
              </a:rPr>
              <a:t>Term</a:t>
            </a:r>
            <a:endParaRPr sz="4000" baseline="30000" dirty="0">
              <a:solidFill>
                <a:schemeClr val="dk2"/>
              </a:solidFill>
              <a:latin typeface="Quattrocento Sans"/>
              <a:ea typeface="Quattrocento Sans"/>
              <a:cs typeface="Quattrocento Sans"/>
              <a:sym typeface="Quattrocento Sans"/>
            </a:endParaRPr>
          </a:p>
          <a:p>
            <a:pPr marL="571500" indent="-571500">
              <a:spcAft>
                <a:spcPts val="1200"/>
              </a:spcAft>
              <a:buFont typeface="Arial"/>
              <a:buChar char="•"/>
            </a:pPr>
            <a:r>
              <a:rPr lang="en-US" sz="4000" b="1" baseline="30000" dirty="0"/>
              <a:t>Fornication</a:t>
            </a:r>
            <a:r>
              <a:rPr lang="en-US" sz="4000" baseline="30000" dirty="0"/>
              <a:t> – Illicit sexual conduct.</a:t>
            </a:r>
          </a:p>
          <a:p>
            <a:pPr marL="571500" indent="-571500">
              <a:spcAft>
                <a:spcPts val="1200"/>
              </a:spcAft>
              <a:buFont typeface="Arial"/>
              <a:buChar char="•"/>
            </a:pPr>
            <a:r>
              <a:rPr lang="en-US" sz="4000" b="1" baseline="30000" dirty="0"/>
              <a:t>Licentiousness</a:t>
            </a:r>
            <a:r>
              <a:rPr lang="en-US" sz="4000" baseline="30000" dirty="0"/>
              <a:t> – Lacking legal or moral restraints.</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35525"/>
            <a:ext cx="10559100" cy="2144136"/>
          </a:xfrm>
          <a:prstGeom prst="rect">
            <a:avLst/>
          </a:prstGeom>
          <a:noFill/>
          <a:ln>
            <a:noFill/>
          </a:ln>
        </p:spPr>
        <p:txBody>
          <a:bodyPr spcFirstLastPara="1" wrap="square" lIns="91425" tIns="45700" rIns="91425" bIns="45700" anchor="t" anchorCtr="0">
            <a:spAutoFit/>
          </a:bodyPr>
          <a:lstStyle/>
          <a:p>
            <a:r>
              <a:rPr lang="en-US" sz="4000" baseline="30000" dirty="0"/>
              <a:t>The continued message throughout the letter is still reinforcing this reassurance of freedom from sin and the law. This liberty is obtained through one’s faith in Jesus Christ. The repetition in which Paul brings this point is interrupted by a critical illustration and argument. The Holy Spirit will guide them in their struggle with the flesh.</a:t>
            </a: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80108" y="858762"/>
            <a:ext cx="10438748" cy="2144136"/>
          </a:xfrm>
          <a:prstGeom prst="rect">
            <a:avLst/>
          </a:prstGeom>
          <a:noFill/>
          <a:ln>
            <a:noFill/>
          </a:ln>
        </p:spPr>
        <p:txBody>
          <a:bodyPr spcFirstLastPara="1" wrap="square" lIns="91425" tIns="45700" rIns="91425" bIns="45700" anchor="t" anchorCtr="0">
            <a:spAutoFit/>
          </a:bodyPr>
          <a:lstStyle/>
          <a:p>
            <a:r>
              <a:rPr lang="en-US" sz="4000" baseline="30000" dirty="0"/>
              <a:t>Paul makes his point known by writing, “Live by the Spirit, I say, and do not gratify the desires of the flesh” (v. 14)Some might ask, how is anyone capable of living a life like that?  Paul does not indicate that anyone will be without sin, but every believer strives towards that goal. He carefully outlines the sins that commonly cause one to fall. </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637</Words>
  <Application>Microsoft Macintosh PowerPoint</Application>
  <PresentationFormat>Custom</PresentationFormat>
  <Paragraphs>34</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Quattrocento Sans</vt:lpstr>
      <vt:lpstr>Arial Black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36</cp:revision>
  <dcterms:created xsi:type="dcterms:W3CDTF">2018-05-04T03:01:22Z</dcterms:created>
  <dcterms:modified xsi:type="dcterms:W3CDTF">2022-03-05T15:05:55Z</dcterms:modified>
</cp:coreProperties>
</file>