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82"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7" r:id="rId19"/>
    <p:sldId id="278" r:id="rId20"/>
    <p:sldId id="279"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14" d="100"/>
          <a:sy n="114" d="100"/>
        </p:scale>
        <p:origin x="-112" y="-18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95057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rotWithShape="1">
          <a:blip r:embed="rId3">
            <a:alphaModFix/>
          </a:blip>
          <a:srcRect/>
          <a:stretch/>
        </p:blipFill>
        <p:spPr>
          <a:xfrm>
            <a:off x="1" y="-85607"/>
            <a:ext cx="12321691" cy="7028273"/>
          </a:xfrm>
          <a:prstGeom prst="rect">
            <a:avLst/>
          </a:prstGeom>
          <a:noFill/>
          <a:ln>
            <a:noFill/>
          </a:ln>
        </p:spPr>
      </p:pic>
      <p:sp>
        <p:nvSpPr>
          <p:cNvPr id="49" name="Google Shape;49;p1"/>
          <p:cNvSpPr txBox="1"/>
          <p:nvPr/>
        </p:nvSpPr>
        <p:spPr>
          <a:xfrm>
            <a:off x="387048" y="6478409"/>
            <a:ext cx="4451047" cy="379591"/>
          </a:xfrm>
          <a:prstGeom prst="rect">
            <a:avLst/>
          </a:prstGeom>
          <a:noFill/>
          <a:ln>
            <a:noFill/>
          </a:ln>
        </p:spPr>
        <p:txBody>
          <a:bodyPr spcFirstLastPara="1" wrap="square" lIns="91425" tIns="45700" rIns="91425" bIns="45700" anchor="t" anchorCtr="0">
            <a:spAutoFit/>
          </a:bodyPr>
          <a:lstStyle/>
          <a:p>
            <a:r>
              <a:rPr lang="en-US" sz="2800" b="1" baseline="30000" dirty="0" smtClean="0">
                <a:solidFill>
                  <a:schemeClr val="bg1"/>
                </a:solidFill>
                <a:cs typeface="Arial Black"/>
              </a:rPr>
              <a:t>LESSON 11:  May 15, 2022 </a:t>
            </a:r>
            <a:endParaRPr lang="en-US" sz="2800" b="1" baseline="30000" dirty="0">
              <a:solidFill>
                <a:schemeClr val="bg1"/>
              </a:solidFill>
              <a:cs typeface="Arial Black"/>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970343" y="1964263"/>
            <a:ext cx="10595400" cy="2577600"/>
          </a:xfrm>
          <a:prstGeom prst="rect">
            <a:avLst/>
          </a:prstGeom>
          <a:noFill/>
          <a:ln>
            <a:noFill/>
          </a:ln>
        </p:spPr>
        <p:txBody>
          <a:bodyPr spcFirstLastPara="1" wrap="square" lIns="91425" tIns="45700" rIns="91425" bIns="45700" anchor="t" anchorCtr="0">
            <a:normAutofit/>
          </a:bodyPr>
          <a:lstStyle/>
          <a:p>
            <a:pPr algn="ctr"/>
            <a:r>
              <a:rPr lang="en-US" sz="4000" i="1" baseline="30000" dirty="0"/>
              <a:t>“A tree cannot stand without roots.</a:t>
            </a:r>
            <a:r>
              <a:rPr lang="en-US" sz="4000" i="1" baseline="30000" dirty="0" smtClean="0"/>
              <a:t>”</a:t>
            </a:r>
          </a:p>
          <a:p>
            <a:endParaRPr lang="en-US" sz="4000" i="1" baseline="30000" dirty="0"/>
          </a:p>
          <a:p>
            <a:pPr algn="r"/>
            <a:r>
              <a:rPr lang="en-US" sz="4000" i="1" baseline="30000" dirty="0" smtClean="0"/>
              <a:t> </a:t>
            </a:r>
            <a:r>
              <a:rPr lang="en-US" sz="4000" i="1" baseline="30000" dirty="0"/>
              <a:t>– Congolese Proverb</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969233" y="880052"/>
            <a:ext cx="10271638" cy="2964913"/>
          </a:xfrm>
          <a:prstGeom prst="rect">
            <a:avLst/>
          </a:prstGeom>
          <a:noFill/>
        </p:spPr>
        <p:txBody>
          <a:bodyPr wrap="square" rtlCol="0">
            <a:spAutoFit/>
          </a:bodyPr>
          <a:lstStyle/>
          <a:p>
            <a:r>
              <a:rPr lang="en-US" sz="4000" baseline="30000" dirty="0"/>
              <a:t>Historically, there have been countless discussions and debates surrounding church doctrine, particularly the issues surrounding conversion to the faith and the leadership roles that may follow. Debating religious practices and determining a person’s position in the church still exists. This commonly occurred with women, who were traditionally blocked from their call in various vocations, including their call to preach. </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514" y="857771"/>
            <a:ext cx="10249357" cy="2144176"/>
          </a:xfrm>
          <a:prstGeom prst="rect">
            <a:avLst/>
          </a:prstGeom>
          <a:noFill/>
        </p:spPr>
        <p:txBody>
          <a:bodyPr wrap="square" rtlCol="0">
            <a:spAutoFit/>
          </a:bodyPr>
          <a:lstStyle/>
          <a:p>
            <a:r>
              <a:rPr lang="en-US" sz="4000" baseline="30000" dirty="0"/>
              <a:t>When a child comes into the world, they should not be burdened by being born into a system of bondage. Slavery was banished in the U.S. over a century ago, but there is a spiritual law of slavery to sin that cannot be overcome without a relationship with Jesus </a:t>
            </a:r>
            <a:r>
              <a:rPr lang="en-US" sz="4000" baseline="30000" dirty="0" smtClean="0"/>
              <a:t>Christ.</a:t>
            </a:r>
            <a:endParaRPr lang="en-US" sz="4000" baseline="30000" dirty="0"/>
          </a:p>
        </p:txBody>
      </p:sp>
    </p:spTree>
    <p:extLst>
      <p:ext uri="{BB962C8B-B14F-4D97-AF65-F5344CB8AC3E}">
        <p14:creationId xmlns:p14="http://schemas.microsoft.com/office/powerpoint/2010/main" val="3903284831"/>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716201"/>
            <a:ext cx="10559143" cy="2298024"/>
          </a:xfrm>
          <a:prstGeom prst="rect">
            <a:avLst/>
          </a:prstGeom>
          <a:noFill/>
          <a:ln>
            <a:noFill/>
          </a:ln>
        </p:spPr>
        <p:txBody>
          <a:bodyPr spcFirstLastPara="1" wrap="square" lIns="91425" tIns="45700" rIns="91425" bIns="45700" anchor="t" anchorCtr="0">
            <a:spAutoFit/>
          </a:bodyPr>
          <a:lstStyle/>
          <a:p>
            <a:pPr marL="457200" indent="-457200">
              <a:spcAft>
                <a:spcPts val="1200"/>
              </a:spcAft>
            </a:pPr>
            <a:r>
              <a:rPr lang="en-US" sz="4000" baseline="30000" dirty="0"/>
              <a:t>1.	Do you believe it is important for your local church to teach about sin? Why or why not?</a:t>
            </a:r>
          </a:p>
          <a:p>
            <a:pPr marL="457200" indent="-457200">
              <a:spcAft>
                <a:spcPts val="1200"/>
              </a:spcAft>
            </a:pPr>
            <a:r>
              <a:rPr lang="en-US" sz="4000" baseline="30000" dirty="0"/>
              <a:t>2.	Do you believe there may be a direct correlation between the decline in church participation and growth and increase in crime, as well as indifference to human suffering? Why or why not?</a:t>
            </a:r>
            <a:endParaRPr lang="en-US" sz="4000" b="1" baseline="30000" dirty="0"/>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1707" y="803650"/>
            <a:ext cx="10559143" cy="4914124"/>
          </a:xfrm>
          <a:prstGeom prst="rect">
            <a:avLst/>
          </a:prstGeom>
          <a:noFill/>
          <a:ln>
            <a:noFill/>
          </a:ln>
        </p:spPr>
        <p:txBody>
          <a:bodyPr spcFirstLastPara="1" wrap="square" lIns="91425" tIns="45700" rIns="91425" bIns="45700" anchor="t" anchorCtr="0">
            <a:spAutoFit/>
          </a:bodyPr>
          <a:lstStyle/>
          <a:p>
            <a:pPr>
              <a:spcAft>
                <a:spcPts val="1200"/>
              </a:spcAft>
            </a:pPr>
            <a:r>
              <a:rPr lang="en-US" sz="4000" b="1" baseline="30000" dirty="0"/>
              <a:t>Closing Hymn or Song of Praise: </a:t>
            </a:r>
            <a:r>
              <a:rPr lang="en-US" sz="4000" baseline="30000" dirty="0"/>
              <a:t>“Yes, Lord” – African American Heritage Hymnal #551</a:t>
            </a:r>
          </a:p>
          <a:p>
            <a:pPr>
              <a:spcAft>
                <a:spcPts val="1200"/>
              </a:spcAft>
            </a:pPr>
            <a:r>
              <a:rPr lang="en-US" sz="4000" b="1" baseline="30000" dirty="0"/>
              <a:t>Closing Prayer: </a:t>
            </a:r>
            <a:r>
              <a:rPr lang="en-US" sz="4000" baseline="30000" dirty="0"/>
              <a:t>Give us grace, O God, to dare to do the deed which we well know cries to be done. Let us not hesitate because of ease, or the words of men’s mouths, or our own lives. Mighty causes are calling us – the freeing of women, the training of children, the putting down of hate and murder and poverty – all these and more. But they call with voices that mean work and sacrifice and death. Mercifully grant us, O God, the spirit of Esther, that we say:  I will go unto the king and if I perish, I perish – Amen.</a:t>
            </a:r>
          </a:p>
          <a:p>
            <a:pPr>
              <a:spcAft>
                <a:spcPts val="1200"/>
              </a:spcAft>
            </a:pPr>
            <a:r>
              <a:rPr lang="en-US" sz="4000" baseline="30000" dirty="0"/>
              <a:t>Give Us Grace by William Edward </a:t>
            </a:r>
            <a:r>
              <a:rPr lang="en-US" sz="4000" baseline="30000" dirty="0" err="1"/>
              <a:t>Burghardt</a:t>
            </a:r>
            <a:r>
              <a:rPr lang="en-US" sz="4000" baseline="30000" dirty="0"/>
              <a:t> </a:t>
            </a:r>
            <a:r>
              <a:rPr lang="en-US" sz="4000" baseline="30000" dirty="0" err="1"/>
              <a:t>DuBois</a:t>
            </a:r>
            <a:r>
              <a:rPr lang="en-US" sz="4000" baseline="30000" dirty="0"/>
              <a:t> </a:t>
            </a:r>
          </a:p>
        </p:txBody>
      </p:sp>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037118"/>
            <a:ext cx="10825200" cy="4360128"/>
          </a:xfrm>
          <a:prstGeom prst="rect">
            <a:avLst/>
          </a:prstGeom>
          <a:noFill/>
          <a:ln>
            <a:noFill/>
          </a:ln>
        </p:spPr>
        <p:txBody>
          <a:bodyPr spcFirstLastPara="1" wrap="square" lIns="91425" tIns="45700" rIns="91425" bIns="45700" anchor="t" anchorCtr="0">
            <a:spAutoFit/>
          </a:bodyPr>
          <a:lstStyle/>
          <a:p>
            <a:pPr algn="ctr"/>
            <a:r>
              <a:rPr lang="en-US" sz="7200" b="1" baseline="30000" dirty="0"/>
              <a:t>Freedom and the Law</a:t>
            </a:r>
          </a:p>
          <a:p>
            <a:pPr algn="ctr"/>
            <a:endParaRPr lang="en-US" sz="4400" baseline="30000" dirty="0">
              <a:solidFill>
                <a:schemeClr val="bg2"/>
              </a:solidFill>
            </a:endParaRPr>
          </a:p>
          <a:p>
            <a:pPr algn="ctr"/>
            <a:r>
              <a:rPr lang="en-US" sz="6000" b="1" baseline="30000" dirty="0">
                <a:solidFill>
                  <a:schemeClr val="bg2"/>
                </a:solidFill>
              </a:rPr>
              <a:t>Focus Scripture:</a:t>
            </a:r>
            <a:r>
              <a:rPr lang="en-US" sz="6000" baseline="30000" dirty="0">
                <a:solidFill>
                  <a:schemeClr val="bg2"/>
                </a:solidFill>
              </a:rPr>
              <a:t> </a:t>
            </a:r>
            <a:r>
              <a:rPr lang="it-IT" sz="6000" baseline="30000" dirty="0"/>
              <a:t> </a:t>
            </a:r>
            <a:r>
              <a:rPr lang="fi-FI" sz="6000" baseline="30000" dirty="0" err="1"/>
              <a:t>Galatians</a:t>
            </a:r>
            <a:r>
              <a:rPr lang="fi-FI" sz="6000" baseline="30000" dirty="0"/>
              <a:t> 3:18-29</a:t>
            </a:r>
          </a:p>
          <a:p>
            <a:pPr algn="ctr"/>
            <a:endParaRPr lang="fi-FI" sz="6000" b="1" baseline="30000" dirty="0"/>
          </a:p>
          <a:p>
            <a:pPr algn="ctr"/>
            <a:r>
              <a:rPr lang="fi-FI" sz="6000" b="1" i="1" baseline="30000" dirty="0"/>
              <a:t>Key </a:t>
            </a:r>
            <a:r>
              <a:rPr lang="fi-FI" sz="6000" b="1" i="1" baseline="30000" dirty="0" err="1"/>
              <a:t>Verse</a:t>
            </a:r>
            <a:r>
              <a:rPr lang="fi-FI" sz="6000" b="1" i="1" baseline="30000" dirty="0"/>
              <a:t>:  </a:t>
            </a:r>
            <a:r>
              <a:rPr lang="fi-FI" sz="6000" i="1" baseline="30000" dirty="0" err="1"/>
              <a:t>If</a:t>
            </a:r>
            <a:r>
              <a:rPr lang="fi-FI" sz="6000" i="1" baseline="30000" dirty="0"/>
              <a:t> </a:t>
            </a:r>
            <a:r>
              <a:rPr lang="fi-FI" sz="6000" i="1" baseline="30000" dirty="0" err="1"/>
              <a:t>you</a:t>
            </a:r>
            <a:r>
              <a:rPr lang="fi-FI" sz="6000" i="1" baseline="30000" dirty="0"/>
              <a:t> </a:t>
            </a:r>
            <a:r>
              <a:rPr lang="fi-FI" sz="6000" i="1" baseline="30000" dirty="0" err="1"/>
              <a:t>belong</a:t>
            </a:r>
            <a:r>
              <a:rPr lang="fi-FI" sz="6000" i="1" baseline="30000" dirty="0"/>
              <a:t> to </a:t>
            </a:r>
            <a:r>
              <a:rPr lang="fi-FI" sz="6000" i="1" baseline="30000" dirty="0" err="1"/>
              <a:t>Christ</a:t>
            </a:r>
            <a:r>
              <a:rPr lang="fi-FI" sz="6000" i="1" baseline="30000" dirty="0"/>
              <a:t>, </a:t>
            </a:r>
            <a:r>
              <a:rPr lang="fi-FI" sz="6000" i="1" baseline="30000" dirty="0" err="1"/>
              <a:t>then</a:t>
            </a:r>
            <a:r>
              <a:rPr lang="fi-FI" sz="6000" i="1" baseline="30000" dirty="0"/>
              <a:t> </a:t>
            </a:r>
            <a:r>
              <a:rPr lang="fi-FI" sz="6000" i="1" baseline="30000" dirty="0" err="1"/>
              <a:t>you</a:t>
            </a:r>
            <a:r>
              <a:rPr lang="fi-FI" sz="6000" i="1" baseline="30000" dirty="0"/>
              <a:t> </a:t>
            </a:r>
            <a:r>
              <a:rPr lang="fi-FI" sz="6000" i="1" baseline="30000" dirty="0" err="1"/>
              <a:t>are</a:t>
            </a:r>
            <a:r>
              <a:rPr lang="fi-FI" sz="6000" i="1" baseline="30000" dirty="0"/>
              <a:t> </a:t>
            </a:r>
            <a:r>
              <a:rPr lang="fi-FI" sz="6000" i="1" baseline="30000" dirty="0" err="1"/>
              <a:t>Abraham’s</a:t>
            </a:r>
            <a:r>
              <a:rPr lang="fi-FI" sz="6000" i="1" baseline="30000" dirty="0"/>
              <a:t> </a:t>
            </a:r>
            <a:r>
              <a:rPr lang="fi-FI" sz="6000" i="1" baseline="30000" dirty="0" err="1"/>
              <a:t>offspring</a:t>
            </a:r>
            <a:r>
              <a:rPr lang="fi-FI" sz="6000" i="1" baseline="30000" dirty="0"/>
              <a:t>, </a:t>
            </a:r>
            <a:r>
              <a:rPr lang="fi-FI" sz="6000" i="1" baseline="30000" dirty="0" err="1"/>
              <a:t>heirs</a:t>
            </a:r>
            <a:r>
              <a:rPr lang="fi-FI" sz="6000" i="1" baseline="30000" dirty="0"/>
              <a:t> </a:t>
            </a:r>
            <a:r>
              <a:rPr lang="fi-FI" sz="6000" i="1" baseline="30000" dirty="0" err="1"/>
              <a:t>according</a:t>
            </a:r>
            <a:r>
              <a:rPr lang="fi-FI" sz="6000" i="1" baseline="30000" dirty="0"/>
              <a:t> to the </a:t>
            </a:r>
            <a:r>
              <a:rPr lang="fi-FI" sz="6000" i="1" baseline="30000" dirty="0" err="1"/>
              <a:t>promise</a:t>
            </a:r>
            <a:r>
              <a:rPr lang="fi-FI" sz="6000" i="1" baseline="30000" dirty="0"/>
              <a:t>. </a:t>
            </a:r>
            <a:r>
              <a:rPr lang="fi-FI" sz="6000" i="1" baseline="30000" dirty="0" err="1"/>
              <a:t>Galatians</a:t>
            </a:r>
            <a:r>
              <a:rPr lang="fi-FI" sz="6000" i="1" baseline="30000" dirty="0"/>
              <a:t> 3:29 (NRSV)</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0373" y="1322863"/>
            <a:ext cx="10296449" cy="4688421"/>
          </a:xfrm>
          <a:prstGeom prst="rect">
            <a:avLst/>
          </a:prstGeom>
          <a:noFill/>
          <a:ln>
            <a:noFill/>
          </a:ln>
        </p:spPr>
        <p:txBody>
          <a:bodyPr spcFirstLastPara="1" wrap="square" lIns="91425" tIns="45700" rIns="91425" bIns="45700" anchor="t" anchorCtr="0">
            <a:spAutoFit/>
          </a:bodyPr>
          <a:lstStyle/>
          <a:p>
            <a:pPr marL="457200" indent="-457200"/>
            <a:r>
              <a:rPr lang="en-US" sz="2800" baseline="30000" dirty="0" smtClean="0"/>
              <a:t>18	For </a:t>
            </a:r>
            <a:r>
              <a:rPr lang="en-US" sz="2800" baseline="30000" dirty="0"/>
              <a:t>if the inheritance comes from the law, it no longer comes from the promise; but God granted it to Abraham through the promise.</a:t>
            </a:r>
          </a:p>
          <a:p>
            <a:pPr marL="457200" indent="-457200"/>
            <a:r>
              <a:rPr lang="en-US" sz="2800" baseline="30000" dirty="0" smtClean="0"/>
              <a:t>19	Why </a:t>
            </a:r>
            <a:r>
              <a:rPr lang="en-US" sz="2800" baseline="30000" dirty="0"/>
              <a:t>then the law? It was added because of transgressions, until the offspring would come to whom the promise had been made; and it was ordained through angels by a mediator.</a:t>
            </a:r>
          </a:p>
          <a:p>
            <a:pPr marL="457200" indent="-457200"/>
            <a:r>
              <a:rPr lang="en-US" sz="2800" baseline="30000" dirty="0" smtClean="0"/>
              <a:t>20	Now </a:t>
            </a:r>
            <a:r>
              <a:rPr lang="en-US" sz="2800" baseline="30000" dirty="0"/>
              <a:t>a mediator involves more than one party; but God is one.</a:t>
            </a:r>
          </a:p>
          <a:p>
            <a:pPr marL="457200" indent="-457200"/>
            <a:r>
              <a:rPr lang="en-US" sz="2800" baseline="30000" dirty="0" smtClean="0"/>
              <a:t>21	Is </a:t>
            </a:r>
            <a:r>
              <a:rPr lang="en-US" sz="2800" baseline="30000" dirty="0"/>
              <a:t>the law then opposed to the promises of God? Certainly not! For if a law had been given that could make alive, then righteousness would indeed come through the law.</a:t>
            </a:r>
          </a:p>
          <a:p>
            <a:pPr marL="457200" indent="-457200"/>
            <a:r>
              <a:rPr lang="en-US" sz="2800" baseline="30000" dirty="0" smtClean="0"/>
              <a:t>22	But </a:t>
            </a:r>
            <a:r>
              <a:rPr lang="en-US" sz="2800" baseline="30000" dirty="0"/>
              <a:t>the scripture has imprisoned all things under the power of sin, so that what was promised through faith in Jesus Christ might be given to those who believe.</a:t>
            </a:r>
          </a:p>
          <a:p>
            <a:pPr marL="457200" indent="-457200"/>
            <a:r>
              <a:rPr lang="en-US" sz="2800" baseline="30000" dirty="0" smtClean="0"/>
              <a:t>23	Now </a:t>
            </a:r>
            <a:r>
              <a:rPr lang="en-US" sz="2800" baseline="30000" dirty="0"/>
              <a:t>before faith came, we were imprisoned and guarded under the law until faith would be revealed.</a:t>
            </a:r>
          </a:p>
          <a:p>
            <a:pPr marL="457200" indent="-457200"/>
            <a:r>
              <a:rPr lang="en-US" sz="2800" baseline="30000" dirty="0" smtClean="0"/>
              <a:t>24	Therefore </a:t>
            </a:r>
            <a:r>
              <a:rPr lang="en-US" sz="2800" baseline="30000" dirty="0"/>
              <a:t>the law was our disciplinarian until Christ came, so that we might be justified by faith.</a:t>
            </a:r>
          </a:p>
          <a:p>
            <a:pPr marL="457200" indent="-457200"/>
            <a:r>
              <a:rPr lang="en-US" sz="2800" baseline="30000" dirty="0" smtClean="0"/>
              <a:t>25	But </a:t>
            </a:r>
            <a:r>
              <a:rPr lang="en-US" sz="2800" baseline="30000" dirty="0"/>
              <a:t>now that faith has come, we are no longer subject to a disciplinarian,</a:t>
            </a:r>
          </a:p>
          <a:p>
            <a:pPr marL="457200" indent="-457200"/>
            <a:r>
              <a:rPr lang="en-US" sz="2800" baseline="30000" dirty="0" smtClean="0"/>
              <a:t>26	for </a:t>
            </a:r>
            <a:r>
              <a:rPr lang="en-US" sz="2800" baseline="30000" dirty="0"/>
              <a:t>in Christ Jesus you are all children of God through faith.</a:t>
            </a:r>
          </a:p>
          <a:p>
            <a:pPr marL="457200" indent="-457200"/>
            <a:r>
              <a:rPr lang="en-US" sz="2800" baseline="30000" dirty="0" smtClean="0"/>
              <a:t>27	As </a:t>
            </a:r>
            <a:r>
              <a:rPr lang="en-US" sz="2800" baseline="30000" dirty="0"/>
              <a:t>many of you as were baptized into Christ have clothed yourselves with Christ</a:t>
            </a:r>
            <a:r>
              <a:rPr lang="en-US" sz="2800" baseline="30000" dirty="0" smtClean="0"/>
              <a:t>.</a:t>
            </a:r>
            <a:endParaRPr lang="en-US" sz="2800" baseline="30000" dirty="0"/>
          </a:p>
        </p:txBody>
      </p:sp>
      <p:sp>
        <p:nvSpPr>
          <p:cNvPr id="61" name="Google Shape;61;p3"/>
          <p:cNvSpPr txBox="1"/>
          <p:nvPr/>
        </p:nvSpPr>
        <p:spPr>
          <a:xfrm>
            <a:off x="760729" y="842522"/>
            <a:ext cx="10546985" cy="543698"/>
          </a:xfrm>
          <a:prstGeom prst="rect">
            <a:avLst/>
          </a:prstGeom>
          <a:noFill/>
          <a:ln>
            <a:noFill/>
          </a:ln>
        </p:spPr>
        <p:txBody>
          <a:bodyPr spcFirstLastPara="1" wrap="square" lIns="91425" tIns="45700" rIns="91425" bIns="45700" anchor="t" anchorCtr="0">
            <a:spAutoFit/>
          </a:bodyPr>
          <a:lstStyle/>
          <a:p>
            <a:pPr algn="ctr"/>
            <a:r>
              <a:rPr lang="en-US" sz="4400" baseline="30000" dirty="0"/>
              <a:t>Galatians 3:18-29 (NRSV)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6686" y="790933"/>
            <a:ext cx="10527872" cy="954107"/>
          </a:xfrm>
          <a:prstGeom prst="rect">
            <a:avLst/>
          </a:prstGeom>
          <a:noFill/>
        </p:spPr>
        <p:txBody>
          <a:bodyPr wrap="square" rtlCol="0">
            <a:spAutoFit/>
          </a:bodyPr>
          <a:lstStyle/>
          <a:p>
            <a:pPr marL="457200" indent="-457200"/>
            <a:r>
              <a:rPr lang="en-US" sz="2800" baseline="30000" dirty="0"/>
              <a:t>28	There is no longer Jew or Greek, there is no longer slave or free, there is no longer male and female; for all of you are one in Christ Jesus.</a:t>
            </a:r>
          </a:p>
          <a:p>
            <a:pPr marL="457200" indent="-457200"/>
            <a:r>
              <a:rPr lang="en-US" sz="2800" baseline="30000" dirty="0"/>
              <a:t>29	And if you belong to Christ, then you are Abraham’s offspring, heirs according to the promise.</a:t>
            </a:r>
            <a:endParaRPr lang="en-US" sz="2800" baseline="30000" dirty="0"/>
          </a:p>
        </p:txBody>
      </p:sp>
    </p:spTree>
    <p:extLst>
      <p:ext uri="{BB962C8B-B14F-4D97-AF65-F5344CB8AC3E}">
        <p14:creationId xmlns:p14="http://schemas.microsoft.com/office/powerpoint/2010/main" val="201055594"/>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35244"/>
            <a:ext cx="10559100" cy="2718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1200"/>
              </a:spcAft>
              <a:buNone/>
            </a:pPr>
            <a:r>
              <a:rPr lang="en-US" sz="6600" b="1" baseline="30000" dirty="0">
                <a:solidFill>
                  <a:schemeClr val="dk2"/>
                </a:solidFill>
                <a:latin typeface="Quattrocento Sans"/>
                <a:ea typeface="Quattrocento Sans"/>
                <a:cs typeface="Quattrocento Sans"/>
                <a:sym typeface="Quattrocento Sans"/>
              </a:rPr>
              <a:t>Key </a:t>
            </a:r>
            <a:r>
              <a:rPr lang="en-US" sz="6600" b="1" baseline="30000" dirty="0" smtClean="0">
                <a:solidFill>
                  <a:schemeClr val="dk2"/>
                </a:solidFill>
                <a:latin typeface="Quattrocento Sans"/>
                <a:ea typeface="Quattrocento Sans"/>
                <a:cs typeface="Quattrocento Sans"/>
                <a:sym typeface="Quattrocento Sans"/>
              </a:rPr>
              <a:t>Term</a:t>
            </a:r>
            <a:endParaRPr sz="4000" baseline="30000" dirty="0">
              <a:solidFill>
                <a:schemeClr val="dk2"/>
              </a:solidFill>
              <a:latin typeface="Quattrocento Sans"/>
              <a:ea typeface="Quattrocento Sans"/>
              <a:cs typeface="Quattrocento Sans"/>
              <a:sym typeface="Quattrocento Sans"/>
            </a:endParaRPr>
          </a:p>
          <a:p>
            <a:pPr marL="571500" indent="-571500">
              <a:spcAft>
                <a:spcPts val="1200"/>
              </a:spcAft>
              <a:buFont typeface="Arial"/>
              <a:buChar char="•"/>
            </a:pPr>
            <a:r>
              <a:rPr lang="en-US" sz="4000" b="1" baseline="30000" dirty="0"/>
              <a:t>Heir</a:t>
            </a:r>
            <a:r>
              <a:rPr lang="en-US" sz="4000" baseline="30000" dirty="0"/>
              <a:t> – A person inheriting and continuing the legacy of a predecessor.</a:t>
            </a:r>
          </a:p>
          <a:p>
            <a:pPr marL="571500" indent="-571500">
              <a:spcAft>
                <a:spcPts val="1200"/>
              </a:spcAft>
              <a:buFont typeface="Arial"/>
              <a:buChar char="•"/>
            </a:pPr>
            <a:r>
              <a:rPr lang="en-US" sz="4000" b="1" baseline="30000" dirty="0"/>
              <a:t>Mediator</a:t>
            </a:r>
            <a:r>
              <a:rPr lang="en-US" sz="4000" baseline="30000" dirty="0"/>
              <a:t> – An ambassador; an intermediary with a view to reconcile.</a:t>
            </a: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35525"/>
            <a:ext cx="10559100" cy="2144136"/>
          </a:xfrm>
          <a:prstGeom prst="rect">
            <a:avLst/>
          </a:prstGeom>
          <a:noFill/>
          <a:ln>
            <a:noFill/>
          </a:ln>
        </p:spPr>
        <p:txBody>
          <a:bodyPr spcFirstLastPara="1" wrap="square" lIns="91425" tIns="45700" rIns="91425" bIns="45700" anchor="t" anchorCtr="0">
            <a:spAutoFit/>
          </a:bodyPr>
          <a:lstStyle/>
          <a:p>
            <a:r>
              <a:rPr lang="en-US" sz="4000" baseline="30000" dirty="0"/>
              <a:t>God’s children have notoriously fallen short and require an intercessor, a perfect sacrifice to cover the sins of the people. The intercessor is Jesus, who is our mediator, our legal representative and advocate, who prevents those guilty of sin from facing the consequential fate of death.</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80108" y="858762"/>
            <a:ext cx="10438748" cy="2964873"/>
          </a:xfrm>
          <a:prstGeom prst="rect">
            <a:avLst/>
          </a:prstGeom>
          <a:noFill/>
          <a:ln>
            <a:noFill/>
          </a:ln>
        </p:spPr>
        <p:txBody>
          <a:bodyPr spcFirstLastPara="1" wrap="square" lIns="91425" tIns="45700" rIns="91425" bIns="45700" anchor="t" anchorCtr="0">
            <a:spAutoFit/>
          </a:bodyPr>
          <a:lstStyle/>
          <a:p>
            <a:r>
              <a:rPr lang="en-US" sz="4000" baseline="30000" dirty="0"/>
              <a:t>Jesus advocates for those who seek reconciliation with God. Rather than face the harsh punishment of death and being trapped in the bondage of sin, Jesus assumes punishment for humanity</a:t>
            </a:r>
            <a:r>
              <a:rPr lang="en-US" sz="4000" baseline="30000" dirty="0" smtClean="0"/>
              <a:t>. </a:t>
            </a:r>
            <a:r>
              <a:rPr lang="en-US" sz="4000" baseline="30000" dirty="0"/>
              <a:t>The diverging argument presented by these unknowing members of the Galatian church were likely attempts to justify their higher status as Jews. </a:t>
            </a:r>
          </a:p>
          <a:p>
            <a:endParaRPr lang="en-US" sz="4000" baseline="30000" dirty="0"/>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494</Words>
  <Application>Microsoft Macintosh PowerPoint</Application>
  <PresentationFormat>Custom</PresentationFormat>
  <Paragraphs>37</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Quattrocento Sans</vt:lpstr>
      <vt:lpstr>Arial Black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32</cp:revision>
  <dcterms:created xsi:type="dcterms:W3CDTF">2018-05-04T03:01:22Z</dcterms:created>
  <dcterms:modified xsi:type="dcterms:W3CDTF">2022-03-05T14:43:20Z</dcterms:modified>
</cp:coreProperties>
</file>